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9" r:id="rId2"/>
    <p:sldId id="296" r:id="rId3"/>
    <p:sldId id="278" r:id="rId4"/>
    <p:sldId id="324" r:id="rId5"/>
    <p:sldId id="297" r:id="rId6"/>
    <p:sldId id="290" r:id="rId7"/>
    <p:sldId id="321" r:id="rId8"/>
    <p:sldId id="277" r:id="rId9"/>
    <p:sldId id="304" r:id="rId10"/>
    <p:sldId id="276" r:id="rId11"/>
    <p:sldId id="307" r:id="rId12"/>
    <p:sldId id="291" r:id="rId13"/>
    <p:sldId id="313" r:id="rId14"/>
    <p:sldId id="292" r:id="rId15"/>
    <p:sldId id="325" r:id="rId16"/>
    <p:sldId id="322" r:id="rId17"/>
    <p:sldId id="293" r:id="rId18"/>
    <p:sldId id="323" r:id="rId19"/>
    <p:sldId id="294" r:id="rId20"/>
    <p:sldId id="295" r:id="rId21"/>
    <p:sldId id="326" r:id="rId22"/>
    <p:sldId id="327" r:id="rId23"/>
    <p:sldId id="328" r:id="rId24"/>
    <p:sldId id="32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AC0000"/>
    <a:srgbClr val="FFFFFF"/>
    <a:srgbClr val="FFFF99"/>
    <a:srgbClr val="FFFF00"/>
    <a:srgbClr val="FFFF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3" autoAdjust="0"/>
    <p:restoredTop sz="94660"/>
  </p:normalViewPr>
  <p:slideViewPr>
    <p:cSldViewPr snapToGrid="0">
      <p:cViewPr varScale="1">
        <p:scale>
          <a:sx n="81" d="100"/>
          <a:sy n="81" d="100"/>
        </p:scale>
        <p:origin x="9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E0896-8243-4A9C-9C0B-566EA53F82B4}" type="datetimeFigureOut">
              <a:rPr lang="en-IN" smtClean="0"/>
              <a:t>01-02-2025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5D9531-2909-4C55-9DE7-FB91822E7879}" type="slidenum">
              <a:rPr lang="en-IN" smtClean="0"/>
              <a:t>‹#›</a:t>
            </a:fld>
            <a:endParaRPr lang="en-IN"/>
          </a:p>
        </p:txBody>
      </p:sp>
    </p:spTree>
    <p:extLst>
      <p:ext uri="{BB962C8B-B14F-4D97-AF65-F5344CB8AC3E}">
        <p14:creationId xmlns:p14="http://schemas.microsoft.com/office/powerpoint/2010/main" val="79878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037E-476D-8B7C-B034-6280BE7BFC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0A42009-51CB-8012-AD60-E1964D335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8442C68-A188-5BFD-F0C4-2568962D5929}"/>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5" name="Footer Placeholder 4">
            <a:extLst>
              <a:ext uri="{FF2B5EF4-FFF2-40B4-BE49-F238E27FC236}">
                <a16:creationId xmlns:a16="http://schemas.microsoft.com/office/drawing/2014/main" id="{DFE8D893-72E4-CD15-338D-AB1DBA3198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FFE0D-CD73-E8A6-6F0C-243BB6BF3E6C}"/>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409041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2107-08C4-63EB-A27B-1C39F376AD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644D5D-32FA-C08F-52DF-9A5CA56C67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C78A63-5938-58EB-0E04-733F4DD0EB2A}"/>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5" name="Footer Placeholder 4">
            <a:extLst>
              <a:ext uri="{FF2B5EF4-FFF2-40B4-BE49-F238E27FC236}">
                <a16:creationId xmlns:a16="http://schemas.microsoft.com/office/drawing/2014/main" id="{E3DF42C9-D1D5-1D3A-1525-67C9E5F06F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E0CC42-CFDE-D0E1-C943-0444A46DF54F}"/>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327058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D7EA41-32AC-C316-5278-2A4FCFB33C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5B57E3-D0EB-CE4A-EA79-943627C2C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1EC739-6AA2-FAFC-4465-C64A7C169C71}"/>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5" name="Footer Placeholder 4">
            <a:extLst>
              <a:ext uri="{FF2B5EF4-FFF2-40B4-BE49-F238E27FC236}">
                <a16:creationId xmlns:a16="http://schemas.microsoft.com/office/drawing/2014/main" id="{B16AD513-A22C-7D7F-7F94-FAD7618242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E23789-3F06-FEAB-B7BA-9122D85FB085}"/>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218897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2829-400F-8A78-3CAE-326BB2BD40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7B5ACE-E2F3-CFB5-4D3B-3E87C0C35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44BA12-A392-D5C6-391C-47C430552355}"/>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5" name="Footer Placeholder 4">
            <a:extLst>
              <a:ext uri="{FF2B5EF4-FFF2-40B4-BE49-F238E27FC236}">
                <a16:creationId xmlns:a16="http://schemas.microsoft.com/office/drawing/2014/main" id="{4B70AFB9-5E86-A9B0-C90E-2AEDB75391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8E4DE6-AB3B-1501-FFCF-2E5F2A131D26}"/>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300418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C7AE3-01F1-04DB-083E-DD2F35189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1E2F53-E289-B504-F240-314C5C7C3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421B96-E9AB-6A57-1742-175578344211}"/>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5" name="Footer Placeholder 4">
            <a:extLst>
              <a:ext uri="{FF2B5EF4-FFF2-40B4-BE49-F238E27FC236}">
                <a16:creationId xmlns:a16="http://schemas.microsoft.com/office/drawing/2014/main" id="{3AAD5449-C789-E394-82C7-CA87257E56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469161-95C6-90DA-2BDA-45E1E9E6CE91}"/>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1241691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706E8-4AAE-E453-8E5E-3FD8E9E8F2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3E40AD-FA74-3181-A34E-FC5ED12EC8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29C8DB9-6CEE-E21B-9794-ED0D135588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78B72C-EF49-4FB9-78E2-C875126C0D4C}"/>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6" name="Footer Placeholder 5">
            <a:extLst>
              <a:ext uri="{FF2B5EF4-FFF2-40B4-BE49-F238E27FC236}">
                <a16:creationId xmlns:a16="http://schemas.microsoft.com/office/drawing/2014/main" id="{7ADB427C-A461-4EF4-FC60-74D8D86662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9111A8-6418-9522-5201-AC9BC13CC1A4}"/>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335599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AD9F-F2B6-ED47-1C34-5578A557DF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A1F41F-5CCB-E6BC-FA97-30693407FE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1B3DEC-0C4A-2394-6045-3B75500307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505DF3-42DB-511A-88F2-7832F3DF1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A8A735-377A-CFE0-CCF4-D1E7B4335A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B1E9E93-776E-4FDE-0F41-E96E8FB635FD}"/>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8" name="Footer Placeholder 7">
            <a:extLst>
              <a:ext uri="{FF2B5EF4-FFF2-40B4-BE49-F238E27FC236}">
                <a16:creationId xmlns:a16="http://schemas.microsoft.com/office/drawing/2014/main" id="{CB10C701-3B4B-6A95-0B27-7CB23E95B9B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1367C5-4C33-C59A-242D-8599FE36E2AA}"/>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2101394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44A-6C6C-8AC8-569B-6019D32802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25DD7E-92E2-0EEF-1117-389F80331E2D}"/>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4" name="Footer Placeholder 3">
            <a:extLst>
              <a:ext uri="{FF2B5EF4-FFF2-40B4-BE49-F238E27FC236}">
                <a16:creationId xmlns:a16="http://schemas.microsoft.com/office/drawing/2014/main" id="{A1CECF2F-F680-EC4B-2F22-3109F79FCA5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A4E3EE-42BA-7AEF-25E9-B58F93A813B8}"/>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306995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488AE-27F0-276B-9719-6201F5A2F022}"/>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3" name="Footer Placeholder 2">
            <a:extLst>
              <a:ext uri="{FF2B5EF4-FFF2-40B4-BE49-F238E27FC236}">
                <a16:creationId xmlns:a16="http://schemas.microsoft.com/office/drawing/2014/main" id="{879AA09A-EB39-6057-B709-4BABB1666F5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8E48DF-3CB3-82B8-D9B8-5320D2984AE2}"/>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2884941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F80E6-AF45-7EC8-DED1-12AD385B5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7F35E8-E864-8B2B-5FB9-C31D40ED78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C1EC01-E3D7-91F2-CBAF-272046D3A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7F5E0F-78A2-FFF9-57BB-418BA89FA420}"/>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6" name="Footer Placeholder 5">
            <a:extLst>
              <a:ext uri="{FF2B5EF4-FFF2-40B4-BE49-F238E27FC236}">
                <a16:creationId xmlns:a16="http://schemas.microsoft.com/office/drawing/2014/main" id="{AE25781E-473F-F290-4EB4-15C921821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EAE95E-91EE-89EC-D98F-1A8CF6E5B8D9}"/>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184159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440E-40EB-D135-A477-6CF9890398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F6F9BA-044F-1301-317A-9834458C7A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A3676C5-8CA7-2404-8DFC-5F5E91E7B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19648-AB05-A6BC-BEB5-488C17DE1798}"/>
              </a:ext>
            </a:extLst>
          </p:cNvPr>
          <p:cNvSpPr>
            <a:spLocks noGrp="1"/>
          </p:cNvSpPr>
          <p:nvPr>
            <p:ph type="dt" sz="half" idx="10"/>
          </p:nvPr>
        </p:nvSpPr>
        <p:spPr/>
        <p:txBody>
          <a:bodyPr/>
          <a:lstStyle/>
          <a:p>
            <a:fld id="{C2B55F1A-63FF-4B5C-824D-01D5422A2869}" type="datetimeFigureOut">
              <a:rPr lang="en-IN" smtClean="0"/>
              <a:t>01-02-2025</a:t>
            </a:fld>
            <a:endParaRPr lang="en-IN"/>
          </a:p>
        </p:txBody>
      </p:sp>
      <p:sp>
        <p:nvSpPr>
          <p:cNvPr id="6" name="Footer Placeholder 5">
            <a:extLst>
              <a:ext uri="{FF2B5EF4-FFF2-40B4-BE49-F238E27FC236}">
                <a16:creationId xmlns:a16="http://schemas.microsoft.com/office/drawing/2014/main" id="{BCDA50F3-1D05-9127-FD48-A7D46AB260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495B95-CF76-65CE-DD9E-A2CCBAAD3F44}"/>
              </a:ext>
            </a:extLst>
          </p:cNvPr>
          <p:cNvSpPr>
            <a:spLocks noGrp="1"/>
          </p:cNvSpPr>
          <p:nvPr>
            <p:ph type="sldNum" sz="quarter" idx="12"/>
          </p:nvPr>
        </p:nvSpPr>
        <p:spPr/>
        <p:txBody>
          <a:bodyPr/>
          <a:lstStyle/>
          <a:p>
            <a:fld id="{ADFEFBBD-D285-45D6-8335-329B189A38DB}" type="slidenum">
              <a:rPr lang="en-IN" smtClean="0"/>
              <a:t>‹#›</a:t>
            </a:fld>
            <a:endParaRPr lang="en-IN"/>
          </a:p>
        </p:txBody>
      </p:sp>
    </p:spTree>
    <p:extLst>
      <p:ext uri="{BB962C8B-B14F-4D97-AF65-F5344CB8AC3E}">
        <p14:creationId xmlns:p14="http://schemas.microsoft.com/office/powerpoint/2010/main" val="2727355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4671E-B22D-1D39-27D8-E348B88A4E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A9AD35-1A5B-5813-5657-37821D577C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1D252F-CA91-9403-0659-FF6BAF145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B55F1A-63FF-4B5C-824D-01D5422A2869}" type="datetimeFigureOut">
              <a:rPr lang="en-IN" smtClean="0"/>
              <a:t>01-02-2025</a:t>
            </a:fld>
            <a:endParaRPr lang="en-IN"/>
          </a:p>
        </p:txBody>
      </p:sp>
      <p:sp>
        <p:nvSpPr>
          <p:cNvPr id="5" name="Footer Placeholder 4">
            <a:extLst>
              <a:ext uri="{FF2B5EF4-FFF2-40B4-BE49-F238E27FC236}">
                <a16:creationId xmlns:a16="http://schemas.microsoft.com/office/drawing/2014/main" id="{CC7EDEE0-4DF1-074B-257E-DBA3BA72C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96AED0-68B4-B281-8DA6-B9E6E042C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EFBBD-D285-45D6-8335-329B189A38DB}" type="slidenum">
              <a:rPr lang="en-IN" smtClean="0"/>
              <a:t>‹#›</a:t>
            </a:fld>
            <a:endParaRPr lang="en-IN"/>
          </a:p>
        </p:txBody>
      </p:sp>
    </p:spTree>
    <p:extLst>
      <p:ext uri="{BB962C8B-B14F-4D97-AF65-F5344CB8AC3E}">
        <p14:creationId xmlns:p14="http://schemas.microsoft.com/office/powerpoint/2010/main" val="2425982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682069" y="-913874"/>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Q.4</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3" name="TextBox 2">
            <a:extLst>
              <a:ext uri="{FF2B5EF4-FFF2-40B4-BE49-F238E27FC236}">
                <a16:creationId xmlns:a16="http://schemas.microsoft.com/office/drawing/2014/main" id="{07855034-E1EC-4F57-9218-B4C6935EECBD}"/>
              </a:ext>
            </a:extLst>
          </p:cNvPr>
          <p:cNvSpPr txBox="1"/>
          <p:nvPr/>
        </p:nvSpPr>
        <p:spPr>
          <a:xfrm>
            <a:off x="389106" y="1770434"/>
            <a:ext cx="4619706" cy="4999075"/>
          </a:xfrm>
          <a:prstGeom prst="rect">
            <a:avLst/>
          </a:prstGeom>
          <a:noFill/>
        </p:spPr>
        <p:txBody>
          <a:bodyPr wrap="square" rtlCol="0">
            <a:spAutoFit/>
          </a:bodyPr>
          <a:lstStyle/>
          <a:p>
            <a:endParaRPr lang="en-GB" dirty="0"/>
          </a:p>
        </p:txBody>
      </p:sp>
      <p:sp>
        <p:nvSpPr>
          <p:cNvPr id="9" name="TextBox 8">
            <a:extLst>
              <a:ext uri="{FF2B5EF4-FFF2-40B4-BE49-F238E27FC236}">
                <a16:creationId xmlns:a16="http://schemas.microsoft.com/office/drawing/2014/main" id="{7720EC62-68DE-45AB-B503-3D69D6AF7DED}"/>
              </a:ext>
            </a:extLst>
          </p:cNvPr>
          <p:cNvSpPr txBox="1"/>
          <p:nvPr/>
        </p:nvSpPr>
        <p:spPr>
          <a:xfrm>
            <a:off x="6650823" y="2081090"/>
            <a:ext cx="3942451" cy="2677656"/>
          </a:xfrm>
          <a:prstGeom prst="rect">
            <a:avLst/>
          </a:prstGeom>
          <a:noFill/>
        </p:spPr>
        <p:txBody>
          <a:bodyPr wrap="square" rtlCol="0">
            <a:spAutoFit/>
          </a:bodyPr>
          <a:lstStyle/>
          <a:p>
            <a:r>
              <a:rPr lang="en-US" sz="2400" b="1" dirty="0">
                <a:latin typeface="Comic Sans MS" panose="030F0702030302020204" pitchFamily="66" charset="0"/>
              </a:rPr>
              <a:t>This is the English translation of a Serbian song named </a:t>
            </a:r>
            <a:r>
              <a:rPr lang="en-US" sz="2400" b="1" dirty="0" err="1">
                <a:latin typeface="Comic Sans MS" panose="030F0702030302020204" pitchFamily="66" charset="0"/>
              </a:rPr>
              <a:t>Teya</a:t>
            </a:r>
            <a:r>
              <a:rPr lang="en-US" sz="2400" b="1" dirty="0">
                <a:latin typeface="Comic Sans MS" panose="030F0702030302020204" pitchFamily="66" charset="0"/>
              </a:rPr>
              <a:t> Dora by </a:t>
            </a:r>
            <a:r>
              <a:rPr lang="en-US" sz="2400" b="1" dirty="0" err="1">
                <a:latin typeface="Comic Sans MS" panose="030F0702030302020204" pitchFamily="66" charset="0"/>
              </a:rPr>
              <a:t>Džanum</a:t>
            </a:r>
            <a:r>
              <a:rPr lang="en-US" sz="2400" b="1" dirty="0">
                <a:latin typeface="Comic Sans MS" panose="030F0702030302020204" pitchFamily="66" charset="0"/>
              </a:rPr>
              <a:t>. Give me the specific term/reason by which we all know it better.</a:t>
            </a:r>
            <a:endParaRPr lang="en-GB" sz="2400" b="1" dirty="0">
              <a:latin typeface="Comic Sans MS" panose="030F0702030302020204" pitchFamily="66" charset="0"/>
            </a:endParaRPr>
          </a:p>
        </p:txBody>
      </p:sp>
      <p:grpSp>
        <p:nvGrpSpPr>
          <p:cNvPr id="16" name="Group 15">
            <a:extLst>
              <a:ext uri="{FF2B5EF4-FFF2-40B4-BE49-F238E27FC236}">
                <a16:creationId xmlns:a16="http://schemas.microsoft.com/office/drawing/2014/main" id="{34F84572-ACB4-4F21-88FC-5E4F12C3E6CC}"/>
              </a:ext>
            </a:extLst>
          </p:cNvPr>
          <p:cNvGrpSpPr/>
          <p:nvPr/>
        </p:nvGrpSpPr>
        <p:grpSpPr>
          <a:xfrm>
            <a:off x="182880" y="1178894"/>
            <a:ext cx="5880848" cy="5007897"/>
            <a:chOff x="167865" y="1737553"/>
            <a:chExt cx="5917683" cy="4522106"/>
          </a:xfrm>
          <a:effectLst>
            <a:glow rad="101600">
              <a:schemeClr val="accent2">
                <a:satMod val="175000"/>
                <a:alpha val="40000"/>
              </a:schemeClr>
            </a:glow>
          </a:effectLst>
        </p:grpSpPr>
        <p:sp>
          <p:nvSpPr>
            <p:cNvPr id="8" name="TextBox 7">
              <a:extLst>
                <a:ext uri="{FF2B5EF4-FFF2-40B4-BE49-F238E27FC236}">
                  <a16:creationId xmlns:a16="http://schemas.microsoft.com/office/drawing/2014/main" id="{62EE0E49-AD00-431E-8316-40A58870D235}"/>
                </a:ext>
              </a:extLst>
            </p:cNvPr>
            <p:cNvSpPr txBox="1"/>
            <p:nvPr/>
          </p:nvSpPr>
          <p:spPr>
            <a:xfrm>
              <a:off x="258139" y="1737553"/>
              <a:ext cx="5827409" cy="4252186"/>
            </a:xfrm>
            <a:prstGeom prst="rect">
              <a:avLst/>
            </a:prstGeom>
            <a:noFill/>
            <a:effectLst>
              <a:glow rad="228600">
                <a:schemeClr val="accent4">
                  <a:satMod val="175000"/>
                  <a:alpha val="40000"/>
                </a:schemeClr>
              </a:glow>
            </a:effectLst>
          </p:spPr>
          <p:txBody>
            <a:bodyPr wrap="square" rtlCol="0">
              <a:spAutoFit/>
            </a:bodyPr>
            <a:lstStyle/>
            <a:p>
              <a:endParaRPr lang="en-US" sz="2000" b="1" dirty="0">
                <a:latin typeface="Bahnschrift Light" panose="020B0502040204020203" pitchFamily="34" charset="0"/>
              </a:endParaRPr>
            </a:p>
            <a:p>
              <a:r>
                <a:rPr lang="en-US" sz="2000" b="1" dirty="0">
                  <a:latin typeface="Bahnschrift Light" panose="020B0502040204020203" pitchFamily="34" charset="0"/>
                </a:rPr>
                <a:t>“</a:t>
              </a:r>
              <a:r>
                <a:rPr lang="en-US" sz="2000" i="1" dirty="0">
                  <a:latin typeface="Bahnschrift Light" panose="020B0502040204020203" pitchFamily="34" charset="0"/>
                </a:rPr>
                <a:t>Nobody wants my soul, nobody wants my pain</a:t>
              </a:r>
            </a:p>
            <a:p>
              <a:r>
                <a:rPr lang="en-US" sz="2000" i="1" dirty="0">
                  <a:latin typeface="Bahnschrift Light" panose="020B0502040204020203" pitchFamily="34" charset="0"/>
                </a:rPr>
                <a:t>To get moved by my tears and for me to surrender to them</a:t>
              </a:r>
            </a:p>
            <a:p>
              <a:r>
                <a:rPr lang="en-US" sz="2000" i="1" dirty="0">
                  <a:latin typeface="Bahnschrift Light" panose="020B0502040204020203" pitchFamily="34" charset="0"/>
                </a:rPr>
                <a:t>Nobody wants my soul, nobody wants my pain </a:t>
              </a:r>
            </a:p>
            <a:p>
              <a:r>
                <a:rPr lang="en-US" sz="2000" i="1" dirty="0">
                  <a:latin typeface="Bahnschrift Light" panose="020B0502040204020203" pitchFamily="34" charset="0"/>
                </a:rPr>
                <a:t>On my pillow, restlessly, I dream of evil</a:t>
              </a:r>
            </a:p>
            <a:p>
              <a:endParaRPr lang="en-US" sz="2000" i="1" dirty="0">
                <a:latin typeface="Bahnschrift Light" panose="020B0502040204020203" pitchFamily="34" charset="0"/>
              </a:endParaRPr>
            </a:p>
            <a:p>
              <a:r>
                <a:rPr lang="en-US" sz="2000" i="1" dirty="0">
                  <a:latin typeface="Bahnschrift Light" panose="020B0502040204020203" pitchFamily="34" charset="0"/>
                </a:rPr>
                <a:t>Till the end of time, till the world ends</a:t>
              </a:r>
            </a:p>
            <a:p>
              <a:r>
                <a:rPr lang="en-US" sz="2000" i="1" dirty="0">
                  <a:latin typeface="Bahnschrift Light" panose="020B0502040204020203" pitchFamily="34" charset="0"/>
                </a:rPr>
                <a:t>My fate is cursed</a:t>
              </a:r>
            </a:p>
            <a:p>
              <a:r>
                <a:rPr lang="en-US" sz="2000" i="1" dirty="0">
                  <a:latin typeface="Bahnschrift Light" panose="020B0502040204020203" pitchFamily="34" charset="0"/>
                </a:rPr>
                <a:t>This soul has no home, this soul has no tone</a:t>
              </a:r>
            </a:p>
            <a:p>
              <a:r>
                <a:rPr lang="en-US" sz="2000" i="1" dirty="0">
                  <a:latin typeface="Bahnschrift Light" panose="020B0502040204020203" pitchFamily="34" charset="0"/>
                </a:rPr>
                <a:t>Candles of a black dawn are burning, my nightmares</a:t>
              </a:r>
            </a:p>
            <a:p>
              <a:endParaRPr lang="en-US" sz="2000" i="1" dirty="0">
                <a:latin typeface="Bahnschrift Light" panose="020B0502040204020203" pitchFamily="34" charset="0"/>
              </a:endParaRPr>
            </a:p>
            <a:p>
              <a:r>
                <a:rPr lang="en-US" sz="2000" i="1" dirty="0">
                  <a:latin typeface="Bahnschrift Light" panose="020B0502040204020203" pitchFamily="34" charset="0"/>
                </a:rPr>
                <a:t>My nightmares, my nightmares</a:t>
              </a:r>
            </a:p>
            <a:p>
              <a:r>
                <a:rPr lang="en-US" sz="2000" i="1" dirty="0">
                  <a:latin typeface="Bahnschrift Light" panose="020B0502040204020203" pitchFamily="34" charset="0"/>
                </a:rPr>
                <a:t>My nightmares, my nightmares </a:t>
              </a:r>
              <a:r>
                <a:rPr lang="en-US" sz="2000" b="1" dirty="0">
                  <a:latin typeface="Bahnschrift Light" panose="020B0502040204020203" pitchFamily="34" charset="0"/>
                </a:rPr>
                <a:t>”</a:t>
              </a:r>
              <a:endParaRPr lang="en-GB" sz="2000" b="1" dirty="0">
                <a:latin typeface="Bahnschrift Light" panose="020B0502040204020203" pitchFamily="34" charset="0"/>
              </a:endParaRPr>
            </a:p>
          </p:txBody>
        </p:sp>
        <p:sp>
          <p:nvSpPr>
            <p:cNvPr id="15" name="Rectangle 14">
              <a:extLst>
                <a:ext uri="{FF2B5EF4-FFF2-40B4-BE49-F238E27FC236}">
                  <a16:creationId xmlns:a16="http://schemas.microsoft.com/office/drawing/2014/main" id="{4E801CC6-DB7B-4875-8D7D-9F0885FED37C}"/>
                </a:ext>
              </a:extLst>
            </p:cNvPr>
            <p:cNvSpPr/>
            <p:nvPr/>
          </p:nvSpPr>
          <p:spPr>
            <a:xfrm>
              <a:off x="167865" y="1814928"/>
              <a:ext cx="5791855" cy="4444731"/>
            </a:xfrm>
            <a:prstGeom prst="rect">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grpSp>
      <p:cxnSp>
        <p:nvCxnSpPr>
          <p:cNvPr id="18" name="Straight Arrow Connector 17">
            <a:extLst>
              <a:ext uri="{FF2B5EF4-FFF2-40B4-BE49-F238E27FC236}">
                <a16:creationId xmlns:a16="http://schemas.microsoft.com/office/drawing/2014/main" id="{C98B6315-BA40-4F50-A222-8590B8F2D5E5}"/>
              </a:ext>
            </a:extLst>
          </p:cNvPr>
          <p:cNvCxnSpPr>
            <a:cxnSpLocks/>
          </p:cNvCxnSpPr>
          <p:nvPr/>
        </p:nvCxnSpPr>
        <p:spPr>
          <a:xfrm>
            <a:off x="6063728" y="3093853"/>
            <a:ext cx="5870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56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604248" y="-906028"/>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Q.8</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401205"/>
          </a:xfrm>
          <a:prstGeom prst="rect">
            <a:avLst/>
          </a:prstGeom>
          <a:noFill/>
        </p:spPr>
        <p:txBody>
          <a:bodyPr wrap="square">
            <a:spAutoFit/>
          </a:bodyPr>
          <a:lstStyle/>
          <a:p>
            <a:pPr marL="342900" indent="-342900" algn="l">
              <a:buFont typeface="Wingdings" panose="05000000000000000000" pitchFamily="2" charset="2"/>
              <a:buChar char="v"/>
            </a:pPr>
            <a:r>
              <a:rPr lang="en-US" sz="2000" b="0" i="0" u="none" strike="noStrike" baseline="0" dirty="0">
                <a:latin typeface="Comic Sans MS" panose="030F0702030302020204" pitchFamily="66" charset="0"/>
              </a:rPr>
              <a:t>The alternative used had lead, which clogged the electrical points inside and was also hazardous to human health. So Paul C. Fisher decided to develop ________,which could be used instead. </a:t>
            </a:r>
          </a:p>
          <a:p>
            <a:pPr marL="342900" indent="-342900" algn="l">
              <a:buFont typeface="Wingdings" panose="05000000000000000000" pitchFamily="2" charset="2"/>
              <a:buChar char="v"/>
            </a:pPr>
            <a:endParaRPr lang="en-US" sz="2000" b="0" i="0" u="none" strike="noStrike" baseline="0" dirty="0">
              <a:latin typeface="Comic Sans MS" panose="030F0702030302020204" pitchFamily="66" charset="0"/>
            </a:endParaRPr>
          </a:p>
          <a:p>
            <a:pPr marL="342900" indent="-342900" algn="l">
              <a:buFont typeface="Wingdings" panose="05000000000000000000" pitchFamily="2" charset="2"/>
              <a:buChar char="v"/>
            </a:pPr>
            <a:r>
              <a:rPr lang="en-US" sz="2000" b="0" i="0" u="none" strike="noStrike" baseline="0" dirty="0">
                <a:latin typeface="Comic Sans MS" panose="030F0702030302020204" pitchFamily="66" charset="0"/>
              </a:rPr>
              <a:t>He developed a pressurized cartridge with refill which had thixotropic properties and remained semisolid until the shearing action of the rolling ball inside liquefied it. </a:t>
            </a:r>
          </a:p>
          <a:p>
            <a:pPr marL="342900" indent="-342900" algn="l">
              <a:buFont typeface="Wingdings" panose="05000000000000000000" pitchFamily="2" charset="2"/>
              <a:buChar char="v"/>
            </a:pPr>
            <a:endParaRPr lang="en-US" sz="2000" b="0" i="0" u="none" strike="noStrike" baseline="0" dirty="0">
              <a:latin typeface="Comic Sans MS" panose="030F0702030302020204" pitchFamily="66" charset="0"/>
            </a:endParaRPr>
          </a:p>
          <a:p>
            <a:pPr marL="342900" indent="-342900" algn="l">
              <a:buFont typeface="Wingdings" panose="05000000000000000000" pitchFamily="2" charset="2"/>
              <a:buChar char="v"/>
            </a:pPr>
            <a:r>
              <a:rPr lang="en-US" sz="2000" b="0" i="0" u="none" strike="noStrike" baseline="0" dirty="0">
                <a:latin typeface="Comic Sans MS" panose="030F0702030302020204" pitchFamily="66" charset="0"/>
              </a:rPr>
              <a:t>The cartridge was pressurized with nitrogen so that it didn't rely on gravity. It was reliable in the cold and the heat. All this was made fun of in a movie. </a:t>
            </a:r>
          </a:p>
          <a:p>
            <a:pPr marL="342900" indent="-342900" algn="l">
              <a:buFont typeface="Wingdings" panose="05000000000000000000" pitchFamily="2" charset="2"/>
              <a:buChar char="v"/>
            </a:pPr>
            <a:endParaRPr lang="en-US" sz="2000" b="0" i="0" u="none" strike="noStrike" baseline="0" dirty="0">
              <a:latin typeface="Comic Sans MS" panose="030F0702030302020204" pitchFamily="66" charset="0"/>
            </a:endParaRPr>
          </a:p>
          <a:p>
            <a:pPr marL="342900" indent="-342900" algn="l">
              <a:buFont typeface="Wingdings" panose="05000000000000000000" pitchFamily="2" charset="2"/>
              <a:buChar char="v"/>
            </a:pPr>
            <a:r>
              <a:rPr lang="en-US" sz="2000" b="0" i="0" u="none" strike="noStrike" baseline="0" dirty="0">
                <a:latin typeface="Comic Sans MS" panose="030F0702030302020204" pitchFamily="66" charset="0"/>
              </a:rPr>
              <a:t>Give me the movie and the invention.</a:t>
            </a:r>
            <a:endParaRPr lang="en-GB" sz="2000" dirty="0">
              <a:latin typeface="Comic Sans MS" panose="030F0702030302020204" pitchFamily="66" charset="0"/>
            </a:endParaRPr>
          </a:p>
        </p:txBody>
      </p:sp>
    </p:spTree>
    <p:extLst>
      <p:ext uri="{BB962C8B-B14F-4D97-AF65-F5344CB8AC3E}">
        <p14:creationId xmlns:p14="http://schemas.microsoft.com/office/powerpoint/2010/main" val="203434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817312"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680576" y="74234"/>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E8EF0AC-9630-E9AA-BD5A-F136546E0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285136"/>
            <a:ext cx="1288596" cy="1573161"/>
          </a:xfrm>
          <a:prstGeom prst="rect">
            <a:avLst/>
          </a:prstGeom>
        </p:spPr>
      </p:pic>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chemeClr val="accent1">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438399" y="200311"/>
            <a:ext cx="4112772" cy="400110"/>
          </a:xfrm>
          <a:prstGeom prst="rect">
            <a:avLst/>
          </a:prstGeom>
          <a:noFill/>
        </p:spPr>
        <p:txBody>
          <a:bodyPr wrap="square" rtlCol="0">
            <a:spAutoFit/>
          </a:bodyPr>
          <a:lstStyle/>
          <a:p>
            <a:r>
              <a:rPr lang="en-US" sz="2000" b="1" dirty="0">
                <a:solidFill>
                  <a:schemeClr val="bg1"/>
                </a:solidFill>
                <a:latin typeface="Comic Sans MS" panose="030F0702030302020204" pitchFamily="66" charset="0"/>
              </a:rPr>
              <a:t>Find A Way Or Make It</a:t>
            </a:r>
            <a:endParaRPr lang="en-IN" sz="2000" b="1" dirty="0">
              <a:solidFill>
                <a:schemeClr val="bg1"/>
              </a:solidFill>
              <a:latin typeface="Comic Sans MS" panose="030F0702030302020204" pitchFamily="66" charset="0"/>
            </a:endParaRPr>
          </a:p>
        </p:txBody>
      </p:sp>
      <p:sp>
        <p:nvSpPr>
          <p:cNvPr id="12" name="TextBox 11">
            <a:extLst>
              <a:ext uri="{FF2B5EF4-FFF2-40B4-BE49-F238E27FC236}">
                <a16:creationId xmlns:a16="http://schemas.microsoft.com/office/drawing/2014/main" id="{8C95ACCC-FB82-49DC-9B99-595E4ABEA9AE}"/>
              </a:ext>
            </a:extLst>
          </p:cNvPr>
          <p:cNvSpPr txBox="1"/>
          <p:nvPr/>
        </p:nvSpPr>
        <p:spPr>
          <a:xfrm>
            <a:off x="1575881" y="5244741"/>
            <a:ext cx="7042825" cy="830997"/>
          </a:xfrm>
          <a:prstGeom prst="rect">
            <a:avLst/>
          </a:prstGeom>
          <a:noFill/>
        </p:spPr>
        <p:txBody>
          <a:bodyPr wrap="square" rtlCol="0">
            <a:spAutoFit/>
          </a:bodyPr>
          <a:lstStyle/>
          <a:p>
            <a:pPr algn="ctr"/>
            <a:r>
              <a:rPr lang="en-GB" sz="4800" b="0" i="0" u="none" strike="noStrike" baseline="0" dirty="0">
                <a:latin typeface="Comic Sans MS" panose="030F0702030302020204" pitchFamily="66" charset="0"/>
              </a:rPr>
              <a:t>3 Idiots, Space Pen</a:t>
            </a:r>
            <a:endParaRPr lang="en-GB" sz="4800" b="1" dirty="0">
              <a:latin typeface="Comic Sans MS" panose="030F0702030302020204" pitchFamily="66" charset="0"/>
            </a:endParaRPr>
          </a:p>
        </p:txBody>
      </p:sp>
      <p:pic>
        <p:nvPicPr>
          <p:cNvPr id="3" name="Picture 2">
            <a:extLst>
              <a:ext uri="{FF2B5EF4-FFF2-40B4-BE49-F238E27FC236}">
                <a16:creationId xmlns:a16="http://schemas.microsoft.com/office/drawing/2014/main" id="{CA458B84-61E9-46C6-A176-DA002E66233B}"/>
              </a:ext>
            </a:extLst>
          </p:cNvPr>
          <p:cNvPicPr>
            <a:picLocks noChangeAspect="1"/>
          </p:cNvPicPr>
          <p:nvPr/>
        </p:nvPicPr>
        <p:blipFill>
          <a:blip r:embed="rId3"/>
          <a:stretch>
            <a:fillRect/>
          </a:stretch>
        </p:blipFill>
        <p:spPr>
          <a:xfrm>
            <a:off x="2878169" y="1582997"/>
            <a:ext cx="4332115" cy="3100045"/>
          </a:xfrm>
          <a:prstGeom prst="rect">
            <a:avLst/>
          </a:prstGeom>
        </p:spPr>
      </p:pic>
      <p:sp>
        <p:nvSpPr>
          <p:cNvPr id="15" name="Thought Bubble: Cloud 14">
            <a:extLst>
              <a:ext uri="{FF2B5EF4-FFF2-40B4-BE49-F238E27FC236}">
                <a16:creationId xmlns:a16="http://schemas.microsoft.com/office/drawing/2014/main" id="{0C24C479-6879-4D18-83DA-9EB1697C531D}"/>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7917F26F-0C99-4F99-9E7E-17E1060B0DC3}"/>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Q.8</a:t>
            </a:r>
            <a:endParaRPr lang="en-IN" sz="1700" b="1" dirty="0">
              <a:solidFill>
                <a:schemeClr val="accent5">
                  <a:lumMod val="50000"/>
                </a:schemeClr>
              </a:solidFill>
              <a:latin typeface="Comic Sans MS" panose="030F0702030302020204" pitchFamily="66" charset="0"/>
            </a:endParaRPr>
          </a:p>
        </p:txBody>
      </p:sp>
    </p:spTree>
    <p:extLst>
      <p:ext uri="{BB962C8B-B14F-4D97-AF65-F5344CB8AC3E}">
        <p14:creationId xmlns:p14="http://schemas.microsoft.com/office/powerpoint/2010/main" val="1666156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641194"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Q.9</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sp>
        <p:nvSpPr>
          <p:cNvPr id="12" name="TextBox 11">
            <a:extLst>
              <a:ext uri="{FF2B5EF4-FFF2-40B4-BE49-F238E27FC236}">
                <a16:creationId xmlns:a16="http://schemas.microsoft.com/office/drawing/2014/main" id="{E9EBC2EA-B1F8-4F53-8A8D-0DE43323E49D}"/>
              </a:ext>
            </a:extLst>
          </p:cNvPr>
          <p:cNvSpPr txBox="1"/>
          <p:nvPr/>
        </p:nvSpPr>
        <p:spPr>
          <a:xfrm>
            <a:off x="153385" y="664882"/>
            <a:ext cx="9388034" cy="5893921"/>
          </a:xfrm>
          <a:prstGeom prst="rect">
            <a:avLst/>
          </a:prstGeom>
          <a:noFill/>
        </p:spPr>
        <p:txBody>
          <a:bodyPr wrap="square">
            <a:spAutoFit/>
          </a:bodyPr>
          <a:lstStyle/>
          <a:p>
            <a:pPr marL="285750" indent="-285750">
              <a:buFont typeface="Wingdings" panose="05000000000000000000" pitchFamily="2" charset="2"/>
              <a:buChar char="v"/>
            </a:pPr>
            <a:endParaRPr lang="en-GB" sz="1700" dirty="0">
              <a:effectLst/>
              <a:latin typeface="Comic Sans MS" panose="030F0702030302020204" pitchFamily="66" charset="0"/>
            </a:endParaRPr>
          </a:p>
          <a:p>
            <a:pPr marL="742950" lvl="1" indent="-285750" fontAlgn="ctr">
              <a:buFont typeface="Wingdings" panose="05000000000000000000" pitchFamily="2" charset="2"/>
              <a:buChar char="v"/>
              <a:tabLst>
                <a:tab pos="914400" algn="l"/>
              </a:tabLst>
            </a:pPr>
            <a:r>
              <a:rPr lang="en-US" dirty="0">
                <a:effectLst/>
                <a:latin typeface="Comic Sans MS" panose="030F0702030302020204" pitchFamily="66" charset="0"/>
                <a:ea typeface="Times New Roman" panose="02020603050405020304" pitchFamily="18" charset="0"/>
              </a:rPr>
              <a:t>Recently a song has become very famous in India as well as around the globe. The song </a:t>
            </a:r>
            <a:r>
              <a:rPr lang="en-US" b="1" dirty="0">
                <a:effectLst/>
                <a:latin typeface="Comic Sans MS" panose="030F0702030302020204" pitchFamily="66" charset="0"/>
                <a:ea typeface="Times New Roman" panose="02020603050405020304" pitchFamily="18" charset="0"/>
              </a:rPr>
              <a:t>X</a:t>
            </a:r>
            <a:r>
              <a:rPr lang="en-US" dirty="0">
                <a:effectLst/>
                <a:latin typeface="Comic Sans MS" panose="030F0702030302020204" pitchFamily="66" charset="0"/>
                <a:ea typeface="Times New Roman" panose="02020603050405020304" pitchFamily="18" charset="0"/>
              </a:rPr>
              <a:t> one of the songs of the movie </a:t>
            </a:r>
            <a:r>
              <a:rPr lang="en-US" b="1" dirty="0">
                <a:effectLst/>
                <a:latin typeface="Comic Sans MS" panose="030F0702030302020204" pitchFamily="66" charset="0"/>
                <a:ea typeface="Times New Roman" panose="02020603050405020304" pitchFamily="18" charset="0"/>
              </a:rPr>
              <a:t>Y</a:t>
            </a:r>
            <a:r>
              <a:rPr lang="en-US" dirty="0">
                <a:effectLst/>
                <a:latin typeface="Comic Sans MS" panose="030F0702030302020204" pitchFamily="66" charset="0"/>
                <a:ea typeface="Times New Roman" panose="02020603050405020304" pitchFamily="18" charset="0"/>
              </a:rPr>
              <a:t> released in 2024.</a:t>
            </a:r>
            <a:endParaRPr lang="en-GB" dirty="0">
              <a:effectLst/>
              <a:latin typeface="Comic Sans MS" panose="030F0702030302020204" pitchFamily="66" charset="0"/>
              <a:ea typeface="Times New Roman" panose="02020603050405020304" pitchFamily="18" charset="0"/>
            </a:endParaRPr>
          </a:p>
          <a:p>
            <a:pPr marL="742950" indent="-285750">
              <a:buFont typeface="Wingdings" panose="05000000000000000000" pitchFamily="2" charset="2"/>
              <a:buChar char="v"/>
            </a:pPr>
            <a:endParaRPr lang="en-US" dirty="0">
              <a:latin typeface="Comic Sans MS" panose="030F0702030302020204" pitchFamily="66" charset="0"/>
              <a:ea typeface="Times New Roman" panose="02020603050405020304" pitchFamily="18" charset="0"/>
            </a:endParaRPr>
          </a:p>
          <a:p>
            <a:pPr marL="742950" indent="-285750">
              <a:buFont typeface="Wingdings" panose="05000000000000000000" pitchFamily="2" charset="2"/>
              <a:buChar char="v"/>
            </a:pPr>
            <a:r>
              <a:rPr lang="en-US" dirty="0">
                <a:effectLst/>
                <a:latin typeface="Comic Sans MS" panose="030F0702030302020204" pitchFamily="66" charset="0"/>
                <a:ea typeface="Times New Roman" panose="02020603050405020304" pitchFamily="18" charset="0"/>
              </a:rPr>
              <a:t>The historical drama film </a:t>
            </a:r>
            <a:r>
              <a:rPr lang="en-US" b="1" dirty="0">
                <a:effectLst/>
                <a:latin typeface="Comic Sans MS" panose="030F0702030302020204" pitchFamily="66" charset="0"/>
                <a:ea typeface="Times New Roman" panose="02020603050405020304" pitchFamily="18" charset="0"/>
              </a:rPr>
              <a:t>Y</a:t>
            </a:r>
            <a:r>
              <a:rPr lang="en-US" dirty="0">
                <a:effectLst/>
                <a:latin typeface="Comic Sans MS" panose="030F0702030302020204" pitchFamily="66" charset="0"/>
                <a:ea typeface="Times New Roman" panose="02020603050405020304" pitchFamily="18" charset="0"/>
              </a:rPr>
              <a:t> is directed by </a:t>
            </a:r>
            <a:r>
              <a:rPr lang="en-US" dirty="0" err="1">
                <a:effectLst/>
                <a:latin typeface="Comic Sans MS" panose="030F0702030302020204" pitchFamily="66" charset="0"/>
                <a:ea typeface="Times New Roman" panose="02020603050405020304" pitchFamily="18" charset="0"/>
              </a:rPr>
              <a:t>Siddhart</a:t>
            </a:r>
            <a:r>
              <a:rPr lang="en-US" dirty="0">
                <a:effectLst/>
                <a:latin typeface="Comic Sans MS" panose="030F0702030302020204" pitchFamily="66" charset="0"/>
                <a:ea typeface="Times New Roman" panose="02020603050405020304" pitchFamily="18" charset="0"/>
              </a:rPr>
              <a:t> P Malhotra and produced by YRF Entertainment. The film is based on the </a:t>
            </a:r>
            <a:r>
              <a:rPr lang="en-US" b="1" dirty="0">
                <a:effectLst/>
                <a:latin typeface="Comic Sans MS" panose="030F0702030302020204" pitchFamily="66" charset="0"/>
                <a:ea typeface="Times New Roman" panose="02020603050405020304" pitchFamily="18" charset="0"/>
              </a:rPr>
              <a:t>Y</a:t>
            </a:r>
            <a:r>
              <a:rPr lang="en-US" dirty="0">
                <a:effectLst/>
                <a:latin typeface="Comic Sans MS" panose="030F0702030302020204" pitchFamily="66" charset="0"/>
                <a:ea typeface="Times New Roman" panose="02020603050405020304" pitchFamily="18" charset="0"/>
              </a:rPr>
              <a:t> Libel Case of 1862 and Saurabh Shah's novel about the case. It is streaming on Netflix.</a:t>
            </a:r>
          </a:p>
          <a:p>
            <a:pPr marL="742950" indent="-285750">
              <a:buFont typeface="Wingdings" panose="05000000000000000000" pitchFamily="2" charset="2"/>
              <a:buChar char="v"/>
            </a:pPr>
            <a:endParaRPr lang="en-US" dirty="0">
              <a:latin typeface="Comic Sans MS" panose="030F0702030302020204" pitchFamily="66" charset="0"/>
              <a:ea typeface="Times New Roman" panose="02020603050405020304" pitchFamily="18" charset="0"/>
            </a:endParaRPr>
          </a:p>
          <a:p>
            <a:pPr marL="742950" indent="-285750">
              <a:buFont typeface="Wingdings" panose="05000000000000000000" pitchFamily="2" charset="2"/>
              <a:buChar char="v"/>
            </a:pPr>
            <a:r>
              <a:rPr lang="en-US" dirty="0">
                <a:effectLst/>
                <a:latin typeface="Comic Sans MS" panose="030F0702030302020204" pitchFamily="66" charset="0"/>
                <a:ea typeface="Times New Roman" panose="02020603050405020304" pitchFamily="18" charset="0"/>
              </a:rPr>
              <a:t>The song </a:t>
            </a:r>
            <a:r>
              <a:rPr lang="en-US" b="1" dirty="0">
                <a:effectLst/>
                <a:latin typeface="Comic Sans MS" panose="030F0702030302020204" pitchFamily="66" charset="0"/>
                <a:ea typeface="Times New Roman" panose="02020603050405020304" pitchFamily="18" charset="0"/>
              </a:rPr>
              <a:t>X</a:t>
            </a:r>
            <a:r>
              <a:rPr lang="en-US" dirty="0">
                <a:effectLst/>
                <a:latin typeface="Comic Sans MS" panose="030F0702030302020204" pitchFamily="66" charset="0"/>
                <a:ea typeface="Times New Roman" panose="02020603050405020304" pitchFamily="18" charset="0"/>
              </a:rPr>
              <a:t> is a romantic song where a girl is trying express her love by singing the song. She's proposing his love to say yes in a very unique manner</a:t>
            </a:r>
          </a:p>
          <a:p>
            <a:pPr marL="742950" indent="-285750">
              <a:buFont typeface="Wingdings" panose="05000000000000000000" pitchFamily="2" charset="2"/>
              <a:buChar char="v"/>
            </a:pPr>
            <a:endParaRPr lang="en-US" dirty="0">
              <a:latin typeface="Comic Sans MS" panose="030F0702030302020204" pitchFamily="66" charset="0"/>
              <a:ea typeface="Times New Roman" panose="02020603050405020304" pitchFamily="18" charset="0"/>
            </a:endParaRPr>
          </a:p>
          <a:p>
            <a:pPr marL="742950" indent="-285750">
              <a:buFont typeface="Wingdings" panose="05000000000000000000" pitchFamily="2" charset="2"/>
              <a:buChar char="v"/>
            </a:pPr>
            <a:r>
              <a:rPr lang="en-US" dirty="0">
                <a:effectLst/>
                <a:latin typeface="Comic Sans MS" panose="030F0702030302020204" pitchFamily="66" charset="0"/>
                <a:ea typeface="Times New Roman" panose="02020603050405020304" pitchFamily="18" charset="0"/>
              </a:rPr>
              <a:t>In the song she says:</a:t>
            </a:r>
          </a:p>
          <a:p>
            <a:pPr marL="1657350" lvl="2" indent="-285750">
              <a:buFont typeface="Wingdings" panose="05000000000000000000" pitchFamily="2" charset="2"/>
              <a:buChar char="v"/>
            </a:pPr>
            <a:r>
              <a:rPr lang="en-US" i="1" dirty="0">
                <a:effectLst/>
                <a:latin typeface="Comic Sans MS" panose="030F0702030302020204" pitchFamily="66" charset="0"/>
                <a:ea typeface="Times New Roman" panose="02020603050405020304" pitchFamily="18" charset="0"/>
              </a:rPr>
              <a:t>"Come, let’s toss the coin of our story.</a:t>
            </a:r>
          </a:p>
          <a:p>
            <a:pPr marL="1657350" lvl="2" indent="-285750">
              <a:buFont typeface="Wingdings" panose="05000000000000000000" pitchFamily="2" charset="2"/>
              <a:buChar char="v"/>
            </a:pPr>
            <a:r>
              <a:rPr lang="en-US" i="1" dirty="0">
                <a:effectLst/>
                <a:latin typeface="Comic Sans MS" panose="030F0702030302020204" pitchFamily="66" charset="0"/>
                <a:ea typeface="Times New Roman" panose="02020603050405020304" pitchFamily="18" charset="0"/>
              </a:rPr>
              <a:t>If it’s heads, I’m yours; if tails, you belong to me." </a:t>
            </a:r>
          </a:p>
          <a:p>
            <a:pPr marL="742950" indent="-285750">
              <a:buFont typeface="Wingdings" panose="05000000000000000000" pitchFamily="2" charset="2"/>
              <a:buChar char="v"/>
            </a:pPr>
            <a:endParaRPr lang="en-US" dirty="0">
              <a:effectLst/>
              <a:latin typeface="Comic Sans MS" panose="030F0702030302020204" pitchFamily="66" charset="0"/>
              <a:ea typeface="Times New Roman" panose="02020603050405020304" pitchFamily="18" charset="0"/>
            </a:endParaRPr>
          </a:p>
          <a:p>
            <a:pPr marL="742950" indent="-285750">
              <a:buFont typeface="Wingdings" panose="05000000000000000000" pitchFamily="2" charset="2"/>
              <a:buChar char="v"/>
            </a:pPr>
            <a:r>
              <a:rPr lang="en-US" dirty="0">
                <a:effectLst/>
                <a:latin typeface="Comic Sans MS" panose="030F0702030302020204" pitchFamily="66" charset="0"/>
                <a:ea typeface="Times New Roman" panose="02020603050405020304" pitchFamily="18" charset="0"/>
              </a:rPr>
              <a:t>She continues her cute approach by giving her love the option to say "Yes or Yes?".</a:t>
            </a:r>
          </a:p>
          <a:p>
            <a:pPr marL="742950" indent="-285750">
              <a:buFont typeface="Wingdings" panose="05000000000000000000" pitchFamily="2" charset="2"/>
              <a:buChar char="v"/>
            </a:pPr>
            <a:r>
              <a:rPr lang="en-US" dirty="0">
                <a:effectLst/>
                <a:latin typeface="Comic Sans MS" panose="030F0702030302020204" pitchFamily="66" charset="0"/>
                <a:ea typeface="Times New Roman" panose="02020603050405020304" pitchFamily="18" charset="0"/>
              </a:rPr>
              <a:t>The song is sung by a famous Bengali singer and it has secured a place on the top 10 trending songs' list in India on Spotify.</a:t>
            </a:r>
          </a:p>
          <a:p>
            <a:pPr marL="742950" indent="-285750">
              <a:buFont typeface="Wingdings" panose="05000000000000000000" pitchFamily="2" charset="2"/>
              <a:buChar char="v"/>
            </a:pPr>
            <a:endParaRPr lang="en-GB" dirty="0">
              <a:latin typeface="Comic Sans MS" panose="030F0702030302020204" pitchFamily="66" charset="0"/>
              <a:ea typeface="Times New Roman" panose="02020603050405020304" pitchFamily="18" charset="0"/>
            </a:endParaRPr>
          </a:p>
          <a:p>
            <a:pPr marL="742950" indent="-285750">
              <a:buFont typeface="Wingdings" panose="05000000000000000000" pitchFamily="2" charset="2"/>
              <a:buChar char="v"/>
            </a:pPr>
            <a:r>
              <a:rPr lang="en-GB" dirty="0">
                <a:effectLst/>
                <a:latin typeface="Comic Sans MS" panose="030F0702030302020204" pitchFamily="66" charset="0"/>
                <a:ea typeface="Times New Roman" panose="02020603050405020304" pitchFamily="18" charset="0"/>
              </a:rPr>
              <a:t>Gues</a:t>
            </a:r>
            <a:r>
              <a:rPr lang="en-GB" dirty="0">
                <a:latin typeface="Comic Sans MS" panose="030F0702030302020204" pitchFamily="66" charset="0"/>
                <a:ea typeface="Times New Roman" panose="02020603050405020304" pitchFamily="18" charset="0"/>
              </a:rPr>
              <a:t>s </a:t>
            </a:r>
            <a:r>
              <a:rPr lang="en-GB" b="1" dirty="0">
                <a:latin typeface="Comic Sans MS" panose="030F0702030302020204" pitchFamily="66" charset="0"/>
                <a:ea typeface="Times New Roman" panose="02020603050405020304" pitchFamily="18" charset="0"/>
              </a:rPr>
              <a:t>X </a:t>
            </a:r>
            <a:r>
              <a:rPr lang="en-GB" dirty="0">
                <a:latin typeface="Comic Sans MS" panose="030F0702030302020204" pitchFamily="66" charset="0"/>
                <a:ea typeface="Times New Roman" panose="02020603050405020304" pitchFamily="18" charset="0"/>
              </a:rPr>
              <a:t>and </a:t>
            </a:r>
            <a:r>
              <a:rPr lang="en-GB" b="1" dirty="0">
                <a:latin typeface="Comic Sans MS" panose="030F0702030302020204" pitchFamily="66" charset="0"/>
                <a:ea typeface="Times New Roman" panose="02020603050405020304" pitchFamily="18" charset="0"/>
              </a:rPr>
              <a:t>Y</a:t>
            </a:r>
            <a:endParaRPr lang="en-US" dirty="0">
              <a:effectLst/>
              <a:latin typeface="Comic Sans MS" panose="030F0702030302020204" pitchFamily="66" charset="0"/>
              <a:ea typeface="Times New Roman" panose="02020603050405020304" pitchFamily="18" charset="0"/>
            </a:endParaRPr>
          </a:p>
        </p:txBody>
      </p:sp>
    </p:spTree>
    <p:extLst>
      <p:ext uri="{BB962C8B-B14F-4D97-AF65-F5344CB8AC3E}">
        <p14:creationId xmlns:p14="http://schemas.microsoft.com/office/powerpoint/2010/main" val="1335150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D7D808F-8BB2-D2F8-CD02-97EBB46B9390}"/>
              </a:ext>
            </a:extLst>
          </p:cNvPr>
          <p:cNvSpPr/>
          <p:nvPr/>
        </p:nvSpPr>
        <p:spPr>
          <a:xfrm>
            <a:off x="-2817312" y="-8726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5B2922F3-435E-418E-B36A-F8C053876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184" y="913356"/>
            <a:ext cx="5045104" cy="2911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2F4F1DA-33DD-E810-88DF-32FA7ACBE039}"/>
              </a:ext>
            </a:extLst>
          </p:cNvPr>
          <p:cNvSpPr/>
          <p:nvPr/>
        </p:nvSpPr>
        <p:spPr>
          <a:xfrm>
            <a:off x="10680576" y="74234"/>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E8EF0AC-9630-E9AA-BD5A-F136546E0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285136"/>
            <a:ext cx="1288596" cy="1573161"/>
          </a:xfrm>
          <a:prstGeom prst="rect">
            <a:avLst/>
          </a:prstGeom>
        </p:spPr>
      </p:pic>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chemeClr val="accent1">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438399" y="200311"/>
            <a:ext cx="4112772" cy="400110"/>
          </a:xfrm>
          <a:prstGeom prst="rect">
            <a:avLst/>
          </a:prstGeom>
          <a:noFill/>
        </p:spPr>
        <p:txBody>
          <a:bodyPr wrap="square" rtlCol="0">
            <a:spAutoFit/>
          </a:bodyPr>
          <a:lstStyle/>
          <a:p>
            <a:r>
              <a:rPr lang="en-US" sz="2000" b="1" dirty="0">
                <a:solidFill>
                  <a:schemeClr val="bg1"/>
                </a:solidFill>
                <a:latin typeface="Comic Sans MS" panose="030F0702030302020204" pitchFamily="66" charset="0"/>
              </a:rPr>
              <a:t>Find A Way Or Make It</a:t>
            </a:r>
            <a:endParaRPr lang="en-IN" sz="2000" b="1" dirty="0">
              <a:solidFill>
                <a:schemeClr val="bg1"/>
              </a:solidFill>
              <a:latin typeface="Comic Sans MS" panose="030F0702030302020204" pitchFamily="66" charset="0"/>
            </a:endParaRPr>
          </a:p>
        </p:txBody>
      </p:sp>
      <p:sp>
        <p:nvSpPr>
          <p:cNvPr id="12" name="TextBox 11">
            <a:extLst>
              <a:ext uri="{FF2B5EF4-FFF2-40B4-BE49-F238E27FC236}">
                <a16:creationId xmlns:a16="http://schemas.microsoft.com/office/drawing/2014/main" id="{8C95ACCC-FB82-49DC-9B99-595E4ABEA9AE}"/>
              </a:ext>
            </a:extLst>
          </p:cNvPr>
          <p:cNvSpPr txBox="1"/>
          <p:nvPr/>
        </p:nvSpPr>
        <p:spPr>
          <a:xfrm>
            <a:off x="261719" y="1716701"/>
            <a:ext cx="4093986" cy="830997"/>
          </a:xfrm>
          <a:prstGeom prst="rect">
            <a:avLst/>
          </a:prstGeom>
          <a:noFill/>
        </p:spPr>
        <p:txBody>
          <a:bodyPr wrap="square" rtlCol="0">
            <a:spAutoFit/>
          </a:bodyPr>
          <a:lstStyle/>
          <a:p>
            <a:pPr algn="ctr"/>
            <a:r>
              <a:rPr lang="en-US" sz="2400" b="1" dirty="0">
                <a:latin typeface="Comic Sans MS" panose="030F0702030302020204" pitchFamily="66" charset="0"/>
              </a:rPr>
              <a:t>X: </a:t>
            </a:r>
            <a:r>
              <a:rPr lang="en-US" sz="2400" dirty="0" err="1">
                <a:latin typeface="Comic Sans MS" panose="030F0702030302020204" pitchFamily="66" charset="0"/>
              </a:rPr>
              <a:t>Haan</a:t>
            </a:r>
            <a:r>
              <a:rPr lang="en-US" sz="2400" dirty="0">
                <a:latin typeface="Comic Sans MS" panose="030F0702030302020204" pitchFamily="66" charset="0"/>
              </a:rPr>
              <a:t> </a:t>
            </a:r>
            <a:r>
              <a:rPr lang="en-US" sz="2400" dirty="0" err="1">
                <a:latin typeface="Comic Sans MS" panose="030F0702030302020204" pitchFamily="66" charset="0"/>
              </a:rPr>
              <a:t>Ke</a:t>
            </a:r>
            <a:r>
              <a:rPr lang="en-US" sz="2400" dirty="0">
                <a:latin typeface="Comic Sans MS" panose="030F0702030302020204" pitchFamily="66" charset="0"/>
              </a:rPr>
              <a:t> Han (Sung by </a:t>
            </a:r>
            <a:r>
              <a:rPr lang="en-US" sz="2400" dirty="0" err="1">
                <a:latin typeface="Comic Sans MS" panose="030F0702030302020204" pitchFamily="66" charset="0"/>
              </a:rPr>
              <a:t>Monali</a:t>
            </a:r>
            <a:r>
              <a:rPr lang="en-US" sz="2400" dirty="0">
                <a:latin typeface="Comic Sans MS" panose="030F0702030302020204" pitchFamily="66" charset="0"/>
              </a:rPr>
              <a:t> Thakur)</a:t>
            </a:r>
          </a:p>
        </p:txBody>
      </p:sp>
      <p:sp>
        <p:nvSpPr>
          <p:cNvPr id="15" name="TextBox 14">
            <a:extLst>
              <a:ext uri="{FF2B5EF4-FFF2-40B4-BE49-F238E27FC236}">
                <a16:creationId xmlns:a16="http://schemas.microsoft.com/office/drawing/2014/main" id="{1CDA14D1-91DD-4B0F-8817-3EDADD6FCCD5}"/>
              </a:ext>
            </a:extLst>
          </p:cNvPr>
          <p:cNvSpPr txBox="1"/>
          <p:nvPr/>
        </p:nvSpPr>
        <p:spPr>
          <a:xfrm>
            <a:off x="2405650" y="5005276"/>
            <a:ext cx="7042825" cy="492443"/>
          </a:xfrm>
          <a:prstGeom prst="rect">
            <a:avLst/>
          </a:prstGeom>
          <a:noFill/>
        </p:spPr>
        <p:txBody>
          <a:bodyPr wrap="square" rtlCol="0">
            <a:spAutoFit/>
          </a:bodyPr>
          <a:lstStyle/>
          <a:p>
            <a:pPr algn="ctr"/>
            <a:r>
              <a:rPr lang="en-US" sz="2600" b="1" dirty="0">
                <a:latin typeface="Comic Sans MS" panose="030F0702030302020204" pitchFamily="66" charset="0"/>
              </a:rPr>
              <a:t>Y: </a:t>
            </a:r>
            <a:r>
              <a:rPr lang="en-US" sz="2600" dirty="0">
                <a:latin typeface="Comic Sans MS" panose="030F0702030302020204" pitchFamily="66" charset="0"/>
              </a:rPr>
              <a:t>Maharaj</a:t>
            </a:r>
          </a:p>
        </p:txBody>
      </p:sp>
      <p:pic>
        <p:nvPicPr>
          <p:cNvPr id="12290" name="Picture 2" descr="The Maharaj Libel Case: The Truth of a British Missionary Plot Against  Hindus by Dhawal Patel-Part 2">
            <a:extLst>
              <a:ext uri="{FF2B5EF4-FFF2-40B4-BE49-F238E27FC236}">
                <a16:creationId xmlns:a16="http://schemas.microsoft.com/office/drawing/2014/main" id="{5CF2898B-86B6-433E-A39E-86A950680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499" y="4052234"/>
            <a:ext cx="3972978" cy="223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294" name="Picture 6" descr="Maharaj Movie 2024 | Review, Cast, Trailer, Posters, Watch ...">
            <a:extLst>
              <a:ext uri="{FF2B5EF4-FFF2-40B4-BE49-F238E27FC236}">
                <a16:creationId xmlns:a16="http://schemas.microsoft.com/office/drawing/2014/main" id="{3CB3842D-AB7E-4C12-AFFD-7F5D43855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3237" y="4052234"/>
            <a:ext cx="1788300" cy="2538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hought Bubble: Cloud 15">
            <a:extLst>
              <a:ext uri="{FF2B5EF4-FFF2-40B4-BE49-F238E27FC236}">
                <a16:creationId xmlns:a16="http://schemas.microsoft.com/office/drawing/2014/main" id="{25C06FE9-6C7B-4223-839B-B2B72F98F0FC}"/>
              </a:ext>
            </a:extLst>
          </p:cNvPr>
          <p:cNvSpPr/>
          <p:nvPr/>
        </p:nvSpPr>
        <p:spPr>
          <a:xfrm>
            <a:off x="59591"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83B1D18-0742-4A40-BF0F-C137CC04B6B7}"/>
              </a:ext>
            </a:extLst>
          </p:cNvPr>
          <p:cNvSpPr txBox="1"/>
          <p:nvPr/>
        </p:nvSpPr>
        <p:spPr>
          <a:xfrm>
            <a:off x="144149"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Q.9</a:t>
            </a:r>
            <a:endParaRPr lang="en-IN" sz="1700" b="1" dirty="0">
              <a:solidFill>
                <a:schemeClr val="accent5">
                  <a:lumMod val="50000"/>
                </a:schemeClr>
              </a:solidFill>
              <a:latin typeface="Comic Sans MS" panose="030F0702030302020204" pitchFamily="66" charset="0"/>
            </a:endParaRPr>
          </a:p>
        </p:txBody>
      </p:sp>
    </p:spTree>
    <p:extLst>
      <p:ext uri="{BB962C8B-B14F-4D97-AF65-F5344CB8AC3E}">
        <p14:creationId xmlns:p14="http://schemas.microsoft.com/office/powerpoint/2010/main" val="363630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678139"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Q.10</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sp>
        <p:nvSpPr>
          <p:cNvPr id="3" name="TextBox 2">
            <a:extLst>
              <a:ext uri="{FF2B5EF4-FFF2-40B4-BE49-F238E27FC236}">
                <a16:creationId xmlns:a16="http://schemas.microsoft.com/office/drawing/2014/main" id="{55D6DB41-BC15-40DE-BC6F-2223D3D7002B}"/>
              </a:ext>
            </a:extLst>
          </p:cNvPr>
          <p:cNvSpPr txBox="1"/>
          <p:nvPr/>
        </p:nvSpPr>
        <p:spPr>
          <a:xfrm>
            <a:off x="182881" y="868016"/>
            <a:ext cx="9719876" cy="5832366"/>
          </a:xfrm>
          <a:prstGeom prst="rect">
            <a:avLst/>
          </a:prstGeom>
          <a:noFill/>
        </p:spPr>
        <p:txBody>
          <a:bodyPr wrap="square" rtlCol="0">
            <a:spAutoFit/>
          </a:bodyPr>
          <a:lstStyle/>
          <a:p>
            <a:pPr marL="285750" indent="-285750">
              <a:buFont typeface="Wingdings" panose="05000000000000000000" pitchFamily="2" charset="2"/>
              <a:buChar char="v"/>
            </a:pPr>
            <a:r>
              <a:rPr lang="en-US" sz="1700" b="1" dirty="0">
                <a:latin typeface="Comic Sans MS" panose="030F0702030302020204" pitchFamily="66" charset="0"/>
              </a:rPr>
              <a:t>X</a:t>
            </a:r>
            <a:r>
              <a:rPr lang="en-US" sz="1700" dirty="0">
                <a:latin typeface="Comic Sans MS" panose="030F0702030302020204" pitchFamily="66" charset="0"/>
              </a:rPr>
              <a:t> is a legendary Punjabi pop song by </a:t>
            </a:r>
            <a:r>
              <a:rPr lang="en-US" sz="1700" b="1" dirty="0">
                <a:latin typeface="Comic Sans MS" panose="030F0702030302020204" pitchFamily="66" charset="0"/>
              </a:rPr>
              <a:t>Y</a:t>
            </a:r>
            <a:r>
              <a:rPr lang="en-US" sz="1700" dirty="0">
                <a:latin typeface="Comic Sans MS" panose="030F0702030302020204" pitchFamily="66" charset="0"/>
              </a:rPr>
              <a:t>, released in 1998. It became a global phenomenon due to its catchy beats, upbeat energy, and </a:t>
            </a:r>
            <a:r>
              <a:rPr lang="en-US" sz="1700" b="1" dirty="0">
                <a:latin typeface="Comic Sans MS" panose="030F0702030302020204" pitchFamily="66" charset="0"/>
              </a:rPr>
              <a:t>Y</a:t>
            </a:r>
            <a:r>
              <a:rPr lang="en-US" sz="1700" dirty="0">
                <a:latin typeface="Comic Sans MS" panose="030F0702030302020204" pitchFamily="66" charset="0"/>
              </a:rPr>
              <a:t>'s dynamic performance.</a:t>
            </a:r>
          </a:p>
          <a:p>
            <a:pPr marL="285750" indent="-285750">
              <a:buFont typeface="Wingdings" panose="05000000000000000000" pitchFamily="2" charset="2"/>
              <a:buChar char="v"/>
            </a:pPr>
            <a:endParaRPr lang="en-US" sz="1700" dirty="0">
              <a:latin typeface="Comic Sans MS" panose="030F0702030302020204" pitchFamily="66" charset="0"/>
            </a:endParaRPr>
          </a:p>
          <a:p>
            <a:pPr marL="285750" indent="-285750">
              <a:buFont typeface="Wingdings" panose="05000000000000000000" pitchFamily="2" charset="2"/>
              <a:buChar char="v"/>
            </a:pPr>
            <a:r>
              <a:rPr lang="en-US" sz="1700" dirty="0">
                <a:latin typeface="Comic Sans MS" panose="030F0702030302020204" pitchFamily="66" charset="0"/>
              </a:rPr>
              <a:t>Interestingly, </a:t>
            </a:r>
            <a:r>
              <a:rPr lang="en-US" sz="1700" b="1" dirty="0">
                <a:latin typeface="Comic Sans MS" panose="030F0702030302020204" pitchFamily="66" charset="0"/>
              </a:rPr>
              <a:t>Y</a:t>
            </a:r>
            <a:r>
              <a:rPr lang="en-US" sz="1700" dirty="0">
                <a:latin typeface="Comic Sans MS" panose="030F0702030302020204" pitchFamily="66" charset="0"/>
              </a:rPr>
              <a:t> created </a:t>
            </a:r>
            <a:r>
              <a:rPr lang="en-US" sz="1700" b="1" dirty="0">
                <a:latin typeface="Comic Sans MS" panose="030F0702030302020204" pitchFamily="66" charset="0"/>
              </a:rPr>
              <a:t>X</a:t>
            </a:r>
            <a:r>
              <a:rPr lang="en-US" sz="1700" dirty="0">
                <a:latin typeface="Comic Sans MS" panose="030F0702030302020204" pitchFamily="66" charset="0"/>
              </a:rPr>
              <a:t> to prove his music could stand on its own, after facing criticism that his success was due to glamorous models in his videos. The music video, made with a ₹2.5 crore budget, was the first in India to use bluescreen technology, allowing Y to appear over computer-generated backgrounds like deserts, mountains, and St. Basil's Cathedral.</a:t>
            </a:r>
          </a:p>
          <a:p>
            <a:pPr marL="285750" indent="-285750">
              <a:buFont typeface="Wingdings" panose="05000000000000000000" pitchFamily="2" charset="2"/>
              <a:buChar char="v"/>
            </a:pPr>
            <a:endParaRPr lang="en-US" sz="1700" dirty="0">
              <a:latin typeface="Comic Sans MS" panose="030F0702030302020204" pitchFamily="66" charset="0"/>
            </a:endParaRPr>
          </a:p>
          <a:p>
            <a:pPr marL="285750" indent="-285750">
              <a:buFont typeface="Wingdings" panose="05000000000000000000" pitchFamily="2" charset="2"/>
              <a:buChar char="v"/>
            </a:pPr>
            <a:r>
              <a:rPr lang="en-US" sz="1700" dirty="0">
                <a:latin typeface="Comic Sans MS" panose="030F0702030302020204" pitchFamily="66" charset="0"/>
              </a:rPr>
              <a:t>The music video follows a simple plot about four men, all played by </a:t>
            </a:r>
            <a:r>
              <a:rPr lang="en-US" sz="1700" b="1" dirty="0">
                <a:latin typeface="Comic Sans MS" panose="030F0702030302020204" pitchFamily="66" charset="0"/>
              </a:rPr>
              <a:t>Y</a:t>
            </a:r>
            <a:r>
              <a:rPr lang="en-US" sz="1700" dirty="0">
                <a:latin typeface="Comic Sans MS" panose="030F0702030302020204" pitchFamily="66" charset="0"/>
              </a:rPr>
              <a:t>, who represent the four classical elements and dress in lavish Indian clothing. The earth </a:t>
            </a:r>
            <a:r>
              <a:rPr lang="en-US" sz="1700" b="1" dirty="0">
                <a:latin typeface="Comic Sans MS" panose="030F0702030302020204" pitchFamily="66" charset="0"/>
              </a:rPr>
              <a:t>Y</a:t>
            </a:r>
            <a:r>
              <a:rPr lang="en-US" sz="1700" dirty="0">
                <a:latin typeface="Comic Sans MS" panose="030F0702030302020204" pitchFamily="66" charset="0"/>
              </a:rPr>
              <a:t> wears red/maroon, the fire </a:t>
            </a:r>
            <a:r>
              <a:rPr lang="en-US" sz="1700" b="1" dirty="0">
                <a:latin typeface="Comic Sans MS" panose="030F0702030302020204" pitchFamily="66" charset="0"/>
              </a:rPr>
              <a:t>Y</a:t>
            </a:r>
            <a:r>
              <a:rPr lang="en-US" sz="1700" dirty="0">
                <a:latin typeface="Comic Sans MS" panose="030F0702030302020204" pitchFamily="66" charset="0"/>
              </a:rPr>
              <a:t> wears orange, the wind </a:t>
            </a:r>
            <a:r>
              <a:rPr lang="en-US" sz="1700" b="1" dirty="0">
                <a:latin typeface="Comic Sans MS" panose="030F0702030302020204" pitchFamily="66" charset="0"/>
              </a:rPr>
              <a:t>Y</a:t>
            </a:r>
            <a:r>
              <a:rPr lang="en-US" sz="1700" dirty="0">
                <a:latin typeface="Comic Sans MS" panose="030F0702030302020204" pitchFamily="66" charset="0"/>
              </a:rPr>
              <a:t> wears brown, and the water </a:t>
            </a:r>
            <a:r>
              <a:rPr lang="en-US" sz="1700" b="1" dirty="0">
                <a:latin typeface="Comic Sans MS" panose="030F0702030302020204" pitchFamily="66" charset="0"/>
              </a:rPr>
              <a:t>Y</a:t>
            </a:r>
            <a:r>
              <a:rPr lang="en-US" sz="1700" dirty="0">
                <a:latin typeface="Comic Sans MS" panose="030F0702030302020204" pitchFamily="66" charset="0"/>
              </a:rPr>
              <a:t> wears green. The men start off as comets made of water, earth, air, and fire before transforming into clothed </a:t>
            </a:r>
            <a:r>
              <a:rPr lang="en-US" sz="1700" b="1" dirty="0">
                <a:latin typeface="Comic Sans MS" panose="030F0702030302020204" pitchFamily="66" charset="0"/>
              </a:rPr>
              <a:t>Y</a:t>
            </a:r>
            <a:r>
              <a:rPr lang="en-US" sz="1700" dirty="0">
                <a:latin typeface="Comic Sans MS" panose="030F0702030302020204" pitchFamily="66" charset="0"/>
              </a:rPr>
              <a:t>. Each of the </a:t>
            </a:r>
            <a:r>
              <a:rPr lang="en-US" sz="1700" b="1" dirty="0">
                <a:latin typeface="Comic Sans MS" panose="030F0702030302020204" pitchFamily="66" charset="0"/>
              </a:rPr>
              <a:t>Y</a:t>
            </a:r>
            <a:r>
              <a:rPr lang="en-US" sz="1700" dirty="0">
                <a:latin typeface="Comic Sans MS" panose="030F0702030302020204" pitchFamily="66" charset="0"/>
              </a:rPr>
              <a:t> take turns singing, dancing and pointing at each other as though they are discussing something. The </a:t>
            </a:r>
            <a:r>
              <a:rPr lang="en-US" sz="1700" b="1" dirty="0">
                <a:latin typeface="Comic Sans MS" panose="030F0702030302020204" pitchFamily="66" charset="0"/>
              </a:rPr>
              <a:t>Y</a:t>
            </a:r>
            <a:r>
              <a:rPr lang="en-US" sz="1700" dirty="0">
                <a:latin typeface="Comic Sans MS" panose="030F0702030302020204" pitchFamily="66" charset="0"/>
              </a:rPr>
              <a:t> later fuse by first reverting to their comet states and then merging to form one big </a:t>
            </a:r>
            <a:r>
              <a:rPr lang="en-US" sz="1700" b="1" dirty="0">
                <a:latin typeface="Comic Sans MS" panose="030F0702030302020204" pitchFamily="66" charset="0"/>
              </a:rPr>
              <a:t>Y</a:t>
            </a:r>
            <a:r>
              <a:rPr lang="en-US" sz="1700" dirty="0">
                <a:latin typeface="Comic Sans MS" panose="030F0702030302020204" pitchFamily="66" charset="0"/>
              </a:rPr>
              <a:t>, who is predominantly clad in garb of gold and emerald.</a:t>
            </a:r>
            <a:br>
              <a:rPr lang="en-US" sz="1700" dirty="0">
                <a:latin typeface="Comic Sans MS" panose="030F0702030302020204" pitchFamily="66" charset="0"/>
              </a:rPr>
            </a:br>
            <a:r>
              <a:rPr lang="en-US" sz="1700" dirty="0">
                <a:latin typeface="Comic Sans MS" panose="030F0702030302020204" pitchFamily="66" charset="0"/>
              </a:rPr>
              <a:t>The song became his biggest hit and remains a meme-worthy classic to this day.</a:t>
            </a:r>
            <a:br>
              <a:rPr lang="en-US" sz="1700" dirty="0">
                <a:latin typeface="Comic Sans MS" panose="030F0702030302020204" pitchFamily="66" charset="0"/>
              </a:rPr>
            </a:br>
            <a:endParaRPr lang="en-US" sz="1700" dirty="0">
              <a:latin typeface="Comic Sans MS" panose="030F0702030302020204" pitchFamily="66" charset="0"/>
            </a:endParaRPr>
          </a:p>
          <a:p>
            <a:pPr marL="285750" indent="-285750">
              <a:buFont typeface="Wingdings" panose="05000000000000000000" pitchFamily="2" charset="2"/>
              <a:buChar char="v"/>
            </a:pPr>
            <a:r>
              <a:rPr lang="en-US" sz="1700" dirty="0">
                <a:latin typeface="Comic Sans MS" panose="030F0702030302020204" pitchFamily="66" charset="0"/>
              </a:rPr>
              <a:t>It’s also super popular in gaming and internet culture, with fans around the world loving the quirky vibe.</a:t>
            </a:r>
            <a:br>
              <a:rPr lang="en-US" sz="1700" dirty="0">
                <a:latin typeface="Comic Sans MS" panose="030F0702030302020204" pitchFamily="66" charset="0"/>
              </a:rPr>
            </a:br>
            <a:endParaRPr lang="en-US" sz="1700" dirty="0">
              <a:latin typeface="Comic Sans MS" panose="030F0702030302020204" pitchFamily="66" charset="0"/>
            </a:endParaRPr>
          </a:p>
          <a:p>
            <a:pPr marL="285750" indent="-285750">
              <a:buFont typeface="Wingdings" panose="05000000000000000000" pitchFamily="2" charset="2"/>
              <a:buChar char="v"/>
            </a:pPr>
            <a:r>
              <a:rPr lang="en-US" sz="1700" dirty="0">
                <a:latin typeface="Comic Sans MS" panose="030F0702030302020204" pitchFamily="66" charset="0"/>
              </a:rPr>
              <a:t>Guess </a:t>
            </a:r>
            <a:r>
              <a:rPr lang="en-US" sz="1700" b="1" dirty="0">
                <a:latin typeface="Comic Sans MS" panose="030F0702030302020204" pitchFamily="66" charset="0"/>
              </a:rPr>
              <a:t>X </a:t>
            </a:r>
            <a:r>
              <a:rPr lang="en-US" sz="1700" dirty="0">
                <a:latin typeface="Comic Sans MS" panose="030F0702030302020204" pitchFamily="66" charset="0"/>
              </a:rPr>
              <a:t>and </a:t>
            </a:r>
            <a:r>
              <a:rPr lang="en-US" sz="1700" b="1" dirty="0">
                <a:latin typeface="Comic Sans MS" panose="030F0702030302020204" pitchFamily="66" charset="0"/>
              </a:rPr>
              <a:t>Y</a:t>
            </a:r>
            <a:endParaRPr lang="en-US" sz="1700" dirty="0">
              <a:latin typeface="Comic Sans MS" panose="030F0702030302020204" pitchFamily="66" charset="0"/>
            </a:endParaRPr>
          </a:p>
          <a:p>
            <a:pPr marL="285750" indent="-285750">
              <a:buFont typeface="Wingdings" panose="05000000000000000000" pitchFamily="2" charset="2"/>
              <a:buChar char="v"/>
            </a:pPr>
            <a:endParaRPr lang="en-GB" sz="1600" dirty="0">
              <a:latin typeface="Comic Sans MS" panose="030F0702030302020204" pitchFamily="66" charset="0"/>
            </a:endParaRPr>
          </a:p>
        </p:txBody>
      </p:sp>
    </p:spTree>
    <p:extLst>
      <p:ext uri="{BB962C8B-B14F-4D97-AF65-F5344CB8AC3E}">
        <p14:creationId xmlns:p14="http://schemas.microsoft.com/office/powerpoint/2010/main" val="148178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678139"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Q.10</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pic>
        <p:nvPicPr>
          <p:cNvPr id="9" name="dmttn-final">
            <a:hlinkClick r:id="" action="ppaction://media"/>
            <a:extLst>
              <a:ext uri="{FF2B5EF4-FFF2-40B4-BE49-F238E27FC236}">
                <a16:creationId xmlns:a16="http://schemas.microsoft.com/office/drawing/2014/main" id="{B11E6948-D4A4-45F2-BD77-500E3D7F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5741" y="1192574"/>
            <a:ext cx="8491424" cy="4776426"/>
          </a:xfrm>
          <a:prstGeom prst="rect">
            <a:avLst/>
          </a:prstGeom>
        </p:spPr>
      </p:pic>
    </p:spTree>
    <p:extLst>
      <p:ext uri="{BB962C8B-B14F-4D97-AF65-F5344CB8AC3E}">
        <p14:creationId xmlns:p14="http://schemas.microsoft.com/office/powerpoint/2010/main" val="175698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678139"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Q.10</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sp>
        <p:nvSpPr>
          <p:cNvPr id="3" name="TextBox 2">
            <a:extLst>
              <a:ext uri="{FF2B5EF4-FFF2-40B4-BE49-F238E27FC236}">
                <a16:creationId xmlns:a16="http://schemas.microsoft.com/office/drawing/2014/main" id="{55D6DB41-BC15-40DE-BC6F-2223D3D7002B}"/>
              </a:ext>
            </a:extLst>
          </p:cNvPr>
          <p:cNvSpPr txBox="1"/>
          <p:nvPr/>
        </p:nvSpPr>
        <p:spPr>
          <a:xfrm>
            <a:off x="-461176" y="5507875"/>
            <a:ext cx="9719876" cy="769441"/>
          </a:xfrm>
          <a:prstGeom prst="rect">
            <a:avLst/>
          </a:prstGeom>
          <a:noFill/>
        </p:spPr>
        <p:txBody>
          <a:bodyPr wrap="square" rtlCol="0">
            <a:spAutoFit/>
          </a:bodyPr>
          <a:lstStyle/>
          <a:p>
            <a:pPr algn="ctr"/>
            <a:r>
              <a:rPr lang="en-US" sz="4400" b="1" dirty="0">
                <a:latin typeface="Comic Sans MS" panose="030F0702030302020204" pitchFamily="66" charset="0"/>
              </a:rPr>
              <a:t>Y: </a:t>
            </a:r>
            <a:r>
              <a:rPr lang="en-US" sz="4400" dirty="0" err="1">
                <a:latin typeface="Comic Sans MS" panose="030F0702030302020204" pitchFamily="66" charset="0"/>
              </a:rPr>
              <a:t>Daler</a:t>
            </a:r>
            <a:r>
              <a:rPr lang="en-US" sz="4400" dirty="0">
                <a:latin typeface="Comic Sans MS" panose="030F0702030302020204" pitchFamily="66" charset="0"/>
              </a:rPr>
              <a:t> Mehndi</a:t>
            </a:r>
            <a:endParaRPr lang="en-GB" sz="4400" b="1" dirty="0">
              <a:latin typeface="Comic Sans MS" panose="030F0702030302020204" pitchFamily="66" charset="0"/>
            </a:endParaRPr>
          </a:p>
        </p:txBody>
      </p:sp>
      <p:pic>
        <p:nvPicPr>
          <p:cNvPr id="8" name="Picture 7">
            <a:extLst>
              <a:ext uri="{FF2B5EF4-FFF2-40B4-BE49-F238E27FC236}">
                <a16:creationId xmlns:a16="http://schemas.microsoft.com/office/drawing/2014/main" id="{360C84A5-BB6F-4742-B410-7D040B357AD4}"/>
              </a:ext>
            </a:extLst>
          </p:cNvPr>
          <p:cNvPicPr>
            <a:picLocks noChangeAspect="1"/>
          </p:cNvPicPr>
          <p:nvPr/>
        </p:nvPicPr>
        <p:blipFill>
          <a:blip r:embed="rId3"/>
          <a:stretch>
            <a:fillRect/>
          </a:stretch>
        </p:blipFill>
        <p:spPr>
          <a:xfrm>
            <a:off x="6927555" y="3429000"/>
            <a:ext cx="2971800" cy="297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2DCB2BA8-C8FE-4A2A-B54C-14DE3EB80846}"/>
              </a:ext>
            </a:extLst>
          </p:cNvPr>
          <p:cNvSpPr txBox="1"/>
          <p:nvPr/>
        </p:nvSpPr>
        <p:spPr>
          <a:xfrm>
            <a:off x="3106505" y="2431405"/>
            <a:ext cx="9719876" cy="769441"/>
          </a:xfrm>
          <a:prstGeom prst="rect">
            <a:avLst/>
          </a:prstGeom>
          <a:noFill/>
        </p:spPr>
        <p:txBody>
          <a:bodyPr wrap="square" rtlCol="0">
            <a:spAutoFit/>
          </a:bodyPr>
          <a:lstStyle/>
          <a:p>
            <a:pPr algn="ctr"/>
            <a:r>
              <a:rPr lang="en-US" sz="4400" b="1" dirty="0">
                <a:latin typeface="Comic Sans MS" panose="030F0702030302020204" pitchFamily="66" charset="0"/>
              </a:rPr>
              <a:t>X: </a:t>
            </a:r>
            <a:r>
              <a:rPr lang="en-US" sz="4400" dirty="0" err="1">
                <a:latin typeface="Comic Sans MS" panose="030F0702030302020204" pitchFamily="66" charset="0"/>
              </a:rPr>
              <a:t>Tunak</a:t>
            </a:r>
            <a:r>
              <a:rPr lang="en-US" sz="4400" dirty="0">
                <a:latin typeface="Comic Sans MS" panose="030F0702030302020204" pitchFamily="66" charset="0"/>
              </a:rPr>
              <a:t> </a:t>
            </a:r>
            <a:r>
              <a:rPr lang="en-US" sz="4400" dirty="0" err="1">
                <a:latin typeface="Comic Sans MS" panose="030F0702030302020204" pitchFamily="66" charset="0"/>
              </a:rPr>
              <a:t>Tunak</a:t>
            </a:r>
            <a:r>
              <a:rPr lang="en-US" sz="4400" dirty="0">
                <a:latin typeface="Comic Sans MS" panose="030F0702030302020204" pitchFamily="66" charset="0"/>
              </a:rPr>
              <a:t> Tun</a:t>
            </a:r>
            <a:endParaRPr lang="en-GB" sz="4400" b="1" dirty="0">
              <a:latin typeface="Comic Sans MS" panose="030F0702030302020204" pitchFamily="66" charset="0"/>
            </a:endParaRPr>
          </a:p>
        </p:txBody>
      </p:sp>
      <p:pic>
        <p:nvPicPr>
          <p:cNvPr id="12" name="Picture 11">
            <a:extLst>
              <a:ext uri="{FF2B5EF4-FFF2-40B4-BE49-F238E27FC236}">
                <a16:creationId xmlns:a16="http://schemas.microsoft.com/office/drawing/2014/main" id="{BC86375D-C068-4ACC-83C2-4B70947C0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57" y="1131959"/>
            <a:ext cx="4160881" cy="3368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7500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724321"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Q.11</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sp>
        <p:nvSpPr>
          <p:cNvPr id="8" name="TextBox 7">
            <a:extLst>
              <a:ext uri="{FF2B5EF4-FFF2-40B4-BE49-F238E27FC236}">
                <a16:creationId xmlns:a16="http://schemas.microsoft.com/office/drawing/2014/main" id="{98CE2EFC-DF2C-4F55-9589-91FC843D62DE}"/>
              </a:ext>
            </a:extLst>
          </p:cNvPr>
          <p:cNvSpPr txBox="1"/>
          <p:nvPr/>
        </p:nvSpPr>
        <p:spPr>
          <a:xfrm>
            <a:off x="304864" y="822857"/>
            <a:ext cx="9480520" cy="5647700"/>
          </a:xfrm>
          <a:prstGeom prst="rect">
            <a:avLst/>
          </a:prstGeom>
          <a:noFill/>
        </p:spPr>
        <p:txBody>
          <a:bodyPr wrap="square" rtlCol="0">
            <a:spAutoFit/>
          </a:bodyPr>
          <a:lstStyle/>
          <a:p>
            <a:pPr marL="342900" indent="-342900">
              <a:buFont typeface="Wingdings" panose="05000000000000000000" pitchFamily="2" charset="2"/>
              <a:buChar char="v"/>
            </a:pPr>
            <a:r>
              <a:rPr lang="en-US" sz="1900" b="1" dirty="0">
                <a:latin typeface="Comic Sans MS" panose="030F0702030302020204" pitchFamily="66" charset="0"/>
              </a:rPr>
              <a:t>X</a:t>
            </a:r>
            <a:r>
              <a:rPr lang="en-US" sz="1900" dirty="0">
                <a:latin typeface="Comic Sans MS" panose="030F0702030302020204" pitchFamily="66" charset="0"/>
              </a:rPr>
              <a:t>, a romantic musical drama directed by Mohit Suri, shares thematic parallels with </a:t>
            </a:r>
            <a:r>
              <a:rPr lang="en-US" sz="1900" i="1" dirty="0">
                <a:latin typeface="Comic Sans MS" panose="030F0702030302020204" pitchFamily="66" charset="0"/>
              </a:rPr>
              <a:t>La </a:t>
            </a:r>
            <a:r>
              <a:rPr lang="en-US" sz="1900" i="1" dirty="0" err="1">
                <a:latin typeface="Comic Sans MS" panose="030F0702030302020204" pitchFamily="66" charset="0"/>
              </a:rPr>
              <a:t>La</a:t>
            </a:r>
            <a:r>
              <a:rPr lang="en-US" sz="1900" i="1" dirty="0">
                <a:latin typeface="Comic Sans MS" panose="030F0702030302020204" pitchFamily="66" charset="0"/>
              </a:rPr>
              <a:t> Land (2016), an </a:t>
            </a:r>
            <a:r>
              <a:rPr lang="en-US" sz="1900" b="1" i="1" dirty="0">
                <a:latin typeface="Comic Sans MS" panose="030F0702030302020204" pitchFamily="66" charset="0"/>
              </a:rPr>
              <a:t>Oscar </a:t>
            </a:r>
            <a:r>
              <a:rPr lang="en-US" sz="1900" i="1" dirty="0">
                <a:latin typeface="Comic Sans MS" panose="030F0702030302020204" pitchFamily="66" charset="0"/>
              </a:rPr>
              <a:t>winning film, </a:t>
            </a:r>
            <a:r>
              <a:rPr lang="en-US" sz="1900" dirty="0">
                <a:latin typeface="Comic Sans MS" panose="030F0702030302020204" pitchFamily="66" charset="0"/>
              </a:rPr>
              <a:t>in its portrayal of love, ambition, and sacrifice. </a:t>
            </a:r>
          </a:p>
          <a:p>
            <a:pPr marL="342900" indent="-342900">
              <a:buFont typeface="Wingdings" panose="05000000000000000000" pitchFamily="2" charset="2"/>
              <a:buChar char="v"/>
            </a:pPr>
            <a:endParaRPr lang="en-US" sz="1900" dirty="0">
              <a:latin typeface="Comic Sans MS" panose="030F0702030302020204" pitchFamily="66" charset="0"/>
            </a:endParaRPr>
          </a:p>
          <a:p>
            <a:pPr marL="342900" indent="-342900">
              <a:buFont typeface="Wingdings" panose="05000000000000000000" pitchFamily="2" charset="2"/>
              <a:buChar char="v"/>
            </a:pPr>
            <a:r>
              <a:rPr lang="en-US" sz="1900" dirty="0">
                <a:latin typeface="Comic Sans MS" panose="030F0702030302020204" pitchFamily="66" charset="0"/>
              </a:rPr>
              <a:t>Starring Aditya Roy </a:t>
            </a:r>
            <a:r>
              <a:rPr lang="en-US" sz="1900" dirty="0" err="1">
                <a:latin typeface="Comic Sans MS" panose="030F0702030302020204" pitchFamily="66" charset="0"/>
              </a:rPr>
              <a:t>Kapur</a:t>
            </a:r>
            <a:r>
              <a:rPr lang="en-US" sz="1900" dirty="0">
                <a:latin typeface="Comic Sans MS" panose="030F0702030302020204" pitchFamily="66" charset="0"/>
              </a:rPr>
              <a:t> and Shraddha Kapoor, the film follows Rahul </a:t>
            </a:r>
            <a:r>
              <a:rPr lang="en-US" sz="1900" dirty="0" err="1">
                <a:latin typeface="Comic Sans MS" panose="030F0702030302020204" pitchFamily="66" charset="0"/>
              </a:rPr>
              <a:t>Jaykar</a:t>
            </a:r>
            <a:r>
              <a:rPr lang="en-US" sz="1900" dirty="0">
                <a:latin typeface="Comic Sans MS" panose="030F0702030302020204" pitchFamily="66" charset="0"/>
              </a:rPr>
              <a:t>, a troubled singer battling alcoholism, who discovers and mentors </a:t>
            </a:r>
            <a:r>
              <a:rPr lang="en-US" sz="1900" dirty="0" err="1">
                <a:latin typeface="Comic Sans MS" panose="030F0702030302020204" pitchFamily="66" charset="0"/>
              </a:rPr>
              <a:t>Aarohi</a:t>
            </a:r>
            <a:r>
              <a:rPr lang="en-US" sz="1900" dirty="0">
                <a:latin typeface="Comic Sans MS" panose="030F0702030302020204" pitchFamily="66" charset="0"/>
              </a:rPr>
              <a:t> </a:t>
            </a:r>
            <a:r>
              <a:rPr lang="en-US" sz="1900" dirty="0" err="1">
                <a:latin typeface="Comic Sans MS" panose="030F0702030302020204" pitchFamily="66" charset="0"/>
              </a:rPr>
              <a:t>Shirke</a:t>
            </a:r>
            <a:r>
              <a:rPr lang="en-US" sz="1900" dirty="0">
                <a:latin typeface="Comic Sans MS" panose="030F0702030302020204" pitchFamily="66" charset="0"/>
              </a:rPr>
              <a:t>, a talented singer striving for stardom. As their love deepens, Rahul's personal struggles threaten their relationship, leading to a heartbreaking sacrifice where Rahul steps away—much like how La </a:t>
            </a:r>
            <a:r>
              <a:rPr lang="en-US" sz="1900" dirty="0" err="1">
                <a:latin typeface="Comic Sans MS" panose="030F0702030302020204" pitchFamily="66" charset="0"/>
              </a:rPr>
              <a:t>La</a:t>
            </a:r>
            <a:r>
              <a:rPr lang="en-US" sz="1900" dirty="0">
                <a:latin typeface="Comic Sans MS" panose="030F0702030302020204" pitchFamily="66" charset="0"/>
              </a:rPr>
              <a:t> Land explores the bittersweet choice between love and career. </a:t>
            </a:r>
          </a:p>
          <a:p>
            <a:pPr marL="342900" indent="-342900">
              <a:buFont typeface="Wingdings" panose="05000000000000000000" pitchFamily="2" charset="2"/>
              <a:buChar char="v"/>
            </a:pPr>
            <a:endParaRPr lang="en-US" sz="1900" dirty="0">
              <a:latin typeface="Comic Sans MS" panose="030F0702030302020204" pitchFamily="66" charset="0"/>
            </a:endParaRPr>
          </a:p>
          <a:p>
            <a:pPr marL="342900" indent="-342900">
              <a:buFont typeface="Wingdings" panose="05000000000000000000" pitchFamily="2" charset="2"/>
              <a:buChar char="v"/>
            </a:pPr>
            <a:r>
              <a:rPr lang="en-US" sz="1900" dirty="0">
                <a:latin typeface="Comic Sans MS" panose="030F0702030302020204" pitchFamily="66" charset="0"/>
              </a:rPr>
              <a:t>Known for its soulful soundtrack , </a:t>
            </a:r>
            <a:r>
              <a:rPr lang="en-US" sz="1900" b="1" dirty="0">
                <a:latin typeface="Comic Sans MS" panose="030F0702030302020204" pitchFamily="66" charset="0"/>
              </a:rPr>
              <a:t>X </a:t>
            </a:r>
            <a:r>
              <a:rPr lang="en-US" sz="1900" dirty="0">
                <a:latin typeface="Comic Sans MS" panose="030F0702030302020204" pitchFamily="66" charset="0"/>
              </a:rPr>
              <a:t>, mirrors </a:t>
            </a:r>
            <a:r>
              <a:rPr lang="en-US" sz="1900" i="1" dirty="0">
                <a:latin typeface="Comic Sans MS" panose="030F0702030302020204" pitchFamily="66" charset="0"/>
              </a:rPr>
              <a:t>La </a:t>
            </a:r>
            <a:r>
              <a:rPr lang="en-US" sz="1900" i="1" dirty="0" err="1">
                <a:latin typeface="Comic Sans MS" panose="030F0702030302020204" pitchFamily="66" charset="0"/>
              </a:rPr>
              <a:t>La</a:t>
            </a:r>
            <a:r>
              <a:rPr lang="en-US" sz="1900" i="1" dirty="0">
                <a:latin typeface="Comic Sans MS" panose="030F0702030302020204" pitchFamily="66" charset="0"/>
              </a:rPr>
              <a:t> Land's </a:t>
            </a:r>
            <a:r>
              <a:rPr lang="en-US" sz="1900" dirty="0">
                <a:latin typeface="Comic Sans MS" panose="030F0702030302020204" pitchFamily="66" charset="0"/>
              </a:rPr>
              <a:t>emotional depth, emphasizing how love and ambition often collide, leaving an enduring impact on both characters' lives.</a:t>
            </a:r>
            <a:br>
              <a:rPr lang="en-US" sz="1900" dirty="0">
                <a:latin typeface="Comic Sans MS" panose="030F0702030302020204" pitchFamily="66" charset="0"/>
              </a:rPr>
            </a:br>
            <a:endParaRPr lang="en-US" sz="1900" dirty="0">
              <a:latin typeface="Comic Sans MS" panose="030F0702030302020204" pitchFamily="66" charset="0"/>
            </a:endParaRPr>
          </a:p>
          <a:p>
            <a:pPr marL="342900" indent="-342900">
              <a:buFont typeface="Wingdings" panose="05000000000000000000" pitchFamily="2" charset="2"/>
              <a:buChar char="v"/>
            </a:pPr>
            <a:r>
              <a:rPr lang="en-US" sz="1900" dirty="0">
                <a:latin typeface="Comic Sans MS" panose="030F0702030302020204" pitchFamily="66" charset="0"/>
              </a:rPr>
              <a:t>The movie has also become famous for its hit soundtrack </a:t>
            </a:r>
            <a:r>
              <a:rPr lang="en-US" sz="1900" b="1" dirty="0">
                <a:latin typeface="Comic Sans MS" panose="030F0702030302020204" pitchFamily="66" charset="0"/>
              </a:rPr>
              <a:t>Y</a:t>
            </a:r>
            <a:r>
              <a:rPr lang="en-US" sz="1900" dirty="0">
                <a:latin typeface="Comic Sans MS" panose="030F0702030302020204" pitchFamily="66" charset="0"/>
              </a:rPr>
              <a:t> sung by a leading talent then which later became a pivotal figure of the Indian music industry.</a:t>
            </a:r>
          </a:p>
          <a:p>
            <a:pPr marL="342900" indent="-342900">
              <a:buFont typeface="Wingdings" panose="05000000000000000000" pitchFamily="2" charset="2"/>
              <a:buChar char="v"/>
            </a:pPr>
            <a:endParaRPr lang="en-US" sz="1900" dirty="0">
              <a:latin typeface="Comic Sans MS" panose="030F0702030302020204" pitchFamily="66" charset="0"/>
            </a:endParaRPr>
          </a:p>
          <a:p>
            <a:pPr marL="342900" indent="-342900">
              <a:buFont typeface="Wingdings" panose="05000000000000000000" pitchFamily="2" charset="2"/>
              <a:buChar char="v"/>
            </a:pPr>
            <a:r>
              <a:rPr lang="en-US" sz="1900" dirty="0">
                <a:latin typeface="Comic Sans MS" panose="030F0702030302020204" pitchFamily="66" charset="0"/>
              </a:rPr>
              <a:t>Id </a:t>
            </a:r>
            <a:r>
              <a:rPr lang="en-US" sz="1900" b="1" dirty="0">
                <a:latin typeface="Comic Sans MS" panose="030F0702030302020204" pitchFamily="66" charset="0"/>
              </a:rPr>
              <a:t>X</a:t>
            </a:r>
            <a:r>
              <a:rPr lang="en-US" sz="1900" dirty="0">
                <a:latin typeface="Comic Sans MS" panose="030F0702030302020204" pitchFamily="66" charset="0"/>
              </a:rPr>
              <a:t> and </a:t>
            </a:r>
            <a:r>
              <a:rPr lang="en-US" sz="1900" b="1" dirty="0">
                <a:latin typeface="Comic Sans MS" panose="030F0702030302020204" pitchFamily="66" charset="0"/>
              </a:rPr>
              <a:t>Y</a:t>
            </a:r>
            <a:endParaRPr lang="en-GB" sz="1900" dirty="0">
              <a:latin typeface="Comic Sans MS" panose="030F0702030302020204" pitchFamily="66" charset="0"/>
            </a:endParaRPr>
          </a:p>
        </p:txBody>
      </p:sp>
    </p:spTree>
    <p:extLst>
      <p:ext uri="{BB962C8B-B14F-4D97-AF65-F5344CB8AC3E}">
        <p14:creationId xmlns:p14="http://schemas.microsoft.com/office/powerpoint/2010/main" val="434667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724321"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Q.11</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sp>
        <p:nvSpPr>
          <p:cNvPr id="8" name="TextBox 7">
            <a:extLst>
              <a:ext uri="{FF2B5EF4-FFF2-40B4-BE49-F238E27FC236}">
                <a16:creationId xmlns:a16="http://schemas.microsoft.com/office/drawing/2014/main" id="{98CE2EFC-DF2C-4F55-9589-91FC843D62DE}"/>
              </a:ext>
            </a:extLst>
          </p:cNvPr>
          <p:cNvSpPr txBox="1"/>
          <p:nvPr/>
        </p:nvSpPr>
        <p:spPr>
          <a:xfrm>
            <a:off x="5680427" y="2278315"/>
            <a:ext cx="4461892" cy="584775"/>
          </a:xfrm>
          <a:prstGeom prst="rect">
            <a:avLst/>
          </a:prstGeom>
          <a:noFill/>
        </p:spPr>
        <p:txBody>
          <a:bodyPr wrap="square" rtlCol="0">
            <a:spAutoFit/>
          </a:bodyPr>
          <a:lstStyle/>
          <a:p>
            <a:r>
              <a:rPr lang="en-US" sz="3200" b="1" dirty="0">
                <a:latin typeface="Comic Sans MS" panose="030F0702030302020204" pitchFamily="66" charset="0"/>
              </a:rPr>
              <a:t>X: </a:t>
            </a:r>
            <a:r>
              <a:rPr lang="en-US" sz="3200" dirty="0">
                <a:latin typeface="Comic Sans MS" panose="030F0702030302020204" pitchFamily="66" charset="0"/>
              </a:rPr>
              <a:t>Aashiqui 2 (2013)</a:t>
            </a:r>
            <a:endParaRPr lang="en-GB" sz="3200" b="1" dirty="0">
              <a:latin typeface="Comic Sans MS" panose="030F0702030302020204" pitchFamily="66" charset="0"/>
            </a:endParaRPr>
          </a:p>
        </p:txBody>
      </p:sp>
      <p:sp>
        <p:nvSpPr>
          <p:cNvPr id="16" name="TextBox 15">
            <a:extLst>
              <a:ext uri="{FF2B5EF4-FFF2-40B4-BE49-F238E27FC236}">
                <a16:creationId xmlns:a16="http://schemas.microsoft.com/office/drawing/2014/main" id="{B8F7A2F8-9BD1-422A-80BD-0B63AC01FBDE}"/>
              </a:ext>
            </a:extLst>
          </p:cNvPr>
          <p:cNvSpPr txBox="1"/>
          <p:nvPr/>
        </p:nvSpPr>
        <p:spPr>
          <a:xfrm>
            <a:off x="547784" y="5330934"/>
            <a:ext cx="4461892" cy="584775"/>
          </a:xfrm>
          <a:prstGeom prst="rect">
            <a:avLst/>
          </a:prstGeom>
          <a:noFill/>
        </p:spPr>
        <p:txBody>
          <a:bodyPr wrap="square" rtlCol="0">
            <a:spAutoFit/>
          </a:bodyPr>
          <a:lstStyle/>
          <a:p>
            <a:r>
              <a:rPr lang="en-US" sz="3200" b="1" dirty="0">
                <a:latin typeface="Comic Sans MS" panose="030F0702030302020204" pitchFamily="66" charset="0"/>
              </a:rPr>
              <a:t>Y: </a:t>
            </a:r>
            <a:r>
              <a:rPr lang="en-US" sz="3200" dirty="0">
                <a:latin typeface="Comic Sans MS" panose="030F0702030302020204" pitchFamily="66" charset="0"/>
              </a:rPr>
              <a:t>Tum Hi Ho</a:t>
            </a:r>
            <a:endParaRPr lang="en-GB" sz="3200" b="1" dirty="0">
              <a:latin typeface="Comic Sans MS" panose="030F0702030302020204" pitchFamily="66" charset="0"/>
            </a:endParaRPr>
          </a:p>
        </p:txBody>
      </p:sp>
      <p:pic>
        <p:nvPicPr>
          <p:cNvPr id="9" name="Picture 8">
            <a:extLst>
              <a:ext uri="{FF2B5EF4-FFF2-40B4-BE49-F238E27FC236}">
                <a16:creationId xmlns:a16="http://schemas.microsoft.com/office/drawing/2014/main" id="{AA7D4752-897F-4472-B890-81D10BAD49BB}"/>
              </a:ext>
            </a:extLst>
          </p:cNvPr>
          <p:cNvPicPr>
            <a:picLocks noChangeAspect="1"/>
          </p:cNvPicPr>
          <p:nvPr/>
        </p:nvPicPr>
        <p:blipFill>
          <a:blip r:embed="rId3"/>
          <a:stretch>
            <a:fillRect/>
          </a:stretch>
        </p:blipFill>
        <p:spPr>
          <a:xfrm>
            <a:off x="1229200" y="1072184"/>
            <a:ext cx="2568987" cy="369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199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567302"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Q.12</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sp>
        <p:nvSpPr>
          <p:cNvPr id="3" name="TextBox 2">
            <a:extLst>
              <a:ext uri="{FF2B5EF4-FFF2-40B4-BE49-F238E27FC236}">
                <a16:creationId xmlns:a16="http://schemas.microsoft.com/office/drawing/2014/main" id="{BEBA832C-0DBA-4BC1-9284-B3ABF23A5062}"/>
              </a:ext>
            </a:extLst>
          </p:cNvPr>
          <p:cNvSpPr txBox="1"/>
          <p:nvPr/>
        </p:nvSpPr>
        <p:spPr>
          <a:xfrm>
            <a:off x="182881" y="786581"/>
            <a:ext cx="10152610" cy="5847755"/>
          </a:xfrm>
          <a:prstGeom prst="rect">
            <a:avLst/>
          </a:prstGeom>
          <a:noFill/>
        </p:spPr>
        <p:txBody>
          <a:bodyPr wrap="square" rtlCol="0">
            <a:spAutoFit/>
          </a:bodyPr>
          <a:lstStyle/>
          <a:p>
            <a:pPr marL="342900" indent="-342900">
              <a:buFont typeface="Wingdings" panose="05000000000000000000" pitchFamily="2" charset="2"/>
              <a:buChar char="v"/>
            </a:pPr>
            <a:r>
              <a:rPr lang="en-US" sz="1700" dirty="0">
                <a:latin typeface="Comic Sans MS" panose="030F0702030302020204" pitchFamily="66" charset="0"/>
              </a:rPr>
              <a:t>In ancient times, war was a common occurrence, and the Greeks invented a special kind of dress, X, for soldiers, designed to enable free movement during battle. X proved to be practical, comfortable, and easy to produce at a time when weaving techniques were simple and resources were limited. Its short, tunic-like structure allowed warriors to move their legs freely, making it ideal for combat situations, particularly in the rugged terrains of Greece.</a:t>
            </a:r>
          </a:p>
          <a:p>
            <a:pPr marL="342900" indent="-342900">
              <a:buFont typeface="Wingdings" panose="05000000000000000000" pitchFamily="2" charset="2"/>
              <a:buChar char="v"/>
            </a:pPr>
            <a:endParaRPr lang="en-US" sz="1700" dirty="0">
              <a:latin typeface="Comic Sans MS" panose="030F0702030302020204" pitchFamily="66" charset="0"/>
            </a:endParaRPr>
          </a:p>
          <a:p>
            <a:pPr marL="342900" indent="-342900">
              <a:buFont typeface="Wingdings" panose="05000000000000000000" pitchFamily="2" charset="2"/>
              <a:buChar char="v"/>
            </a:pPr>
            <a:r>
              <a:rPr lang="en-US" sz="1700" dirty="0">
                <a:latin typeface="Comic Sans MS" panose="030F0702030302020204" pitchFamily="66" charset="0"/>
              </a:rPr>
              <a:t>In hot climates, this garment provided excellent ventilation, keeping the soldiers cool, while its simple design ensured ease of wearing and durability in harsh conditions. Beyond its practicality, X and similar garments symbolized power, status, and identity in various cultures. For example, the Egyptian </a:t>
            </a:r>
            <a:r>
              <a:rPr lang="en-US" sz="1700" dirty="0" err="1">
                <a:latin typeface="Comic Sans MS" panose="030F0702030302020204" pitchFamily="66" charset="0"/>
              </a:rPr>
              <a:t>shendyt</a:t>
            </a:r>
            <a:r>
              <a:rPr lang="en-US" sz="1700" dirty="0">
                <a:latin typeface="Comic Sans MS" panose="030F0702030302020204" pitchFamily="66" charset="0"/>
              </a:rPr>
              <a:t>, the Roman toga, and later the Scottish kilt served as symbols of pride and prestige for men, often denoting social rank or cultural heritage. Such garments were also widely used in religious ceremonies, worn by priests, leaders, and figures of authority, emphasizing their significance beyond the battlefield.</a:t>
            </a:r>
          </a:p>
          <a:p>
            <a:pPr marL="342900" indent="-342900">
              <a:buFont typeface="Wingdings" panose="05000000000000000000" pitchFamily="2" charset="2"/>
              <a:buChar char="v"/>
            </a:pPr>
            <a:endParaRPr lang="en-US" sz="1700" dirty="0">
              <a:latin typeface="Comic Sans MS" panose="030F0702030302020204" pitchFamily="66" charset="0"/>
            </a:endParaRPr>
          </a:p>
          <a:p>
            <a:pPr marL="342900" indent="-342900">
              <a:buFont typeface="Wingdings" panose="05000000000000000000" pitchFamily="2" charset="2"/>
              <a:buChar char="v"/>
            </a:pPr>
            <a:r>
              <a:rPr lang="en-US" sz="1700" dirty="0">
                <a:latin typeface="Comic Sans MS" panose="030F0702030302020204" pitchFamily="66" charset="0"/>
              </a:rPr>
              <a:t>Over time, as Western cultural norms evolved, garments like </a:t>
            </a:r>
            <a:r>
              <a:rPr lang="en-US" sz="1700" b="1" dirty="0">
                <a:latin typeface="Comic Sans MS" panose="030F0702030302020204" pitchFamily="66" charset="0"/>
              </a:rPr>
              <a:t>X</a:t>
            </a:r>
            <a:r>
              <a:rPr lang="en-US" sz="1700" dirty="0">
                <a:latin typeface="Comic Sans MS" panose="030F0702030302020204" pitchFamily="66" charset="0"/>
              </a:rPr>
              <a:t> became associated with women. However, historically, they were respected and functional attire that played a vital role in the lives of men, particularly soldiers, workers, and leaders. For data, this type of clothing was also favored for its ease of mass production, requiring minimal material and simple tailoring, which made it ideal for outfitting large groups such as armies or labor forces efficiently and economically.</a:t>
            </a:r>
          </a:p>
          <a:p>
            <a:pPr marL="342900" indent="-342900">
              <a:buFont typeface="Wingdings" panose="05000000000000000000" pitchFamily="2" charset="2"/>
              <a:buChar char="v"/>
            </a:pPr>
            <a:endParaRPr lang="en-US" sz="1700" dirty="0">
              <a:latin typeface="Comic Sans MS" panose="030F0702030302020204" pitchFamily="66" charset="0"/>
            </a:endParaRPr>
          </a:p>
          <a:p>
            <a:pPr marL="342900" indent="-342900">
              <a:buFont typeface="Wingdings" panose="05000000000000000000" pitchFamily="2" charset="2"/>
              <a:buChar char="v"/>
            </a:pPr>
            <a:r>
              <a:rPr lang="en-US" sz="1700" dirty="0">
                <a:latin typeface="Comic Sans MS" panose="030F0702030302020204" pitchFamily="66" charset="0"/>
              </a:rPr>
              <a:t>Id. </a:t>
            </a:r>
            <a:r>
              <a:rPr lang="en-US" sz="1700" b="1" dirty="0">
                <a:latin typeface="Comic Sans MS" panose="030F0702030302020204" pitchFamily="66" charset="0"/>
              </a:rPr>
              <a:t>X</a:t>
            </a:r>
            <a:endParaRPr lang="en-US" sz="1700" dirty="0">
              <a:latin typeface="Comic Sans MS" panose="030F0702030302020204" pitchFamily="66" charset="0"/>
            </a:endParaRPr>
          </a:p>
        </p:txBody>
      </p:sp>
    </p:spTree>
    <p:extLst>
      <p:ext uri="{BB962C8B-B14F-4D97-AF65-F5344CB8AC3E}">
        <p14:creationId xmlns:p14="http://schemas.microsoft.com/office/powerpoint/2010/main" val="3558313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682069" y="-913874"/>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Q.4</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3" name="TextBox 2">
            <a:extLst>
              <a:ext uri="{FF2B5EF4-FFF2-40B4-BE49-F238E27FC236}">
                <a16:creationId xmlns:a16="http://schemas.microsoft.com/office/drawing/2014/main" id="{07855034-E1EC-4F57-9218-B4C6935EECBD}"/>
              </a:ext>
            </a:extLst>
          </p:cNvPr>
          <p:cNvSpPr txBox="1"/>
          <p:nvPr/>
        </p:nvSpPr>
        <p:spPr>
          <a:xfrm>
            <a:off x="389106" y="1770434"/>
            <a:ext cx="4619706" cy="4999075"/>
          </a:xfrm>
          <a:prstGeom prst="rect">
            <a:avLst/>
          </a:prstGeom>
          <a:noFill/>
        </p:spPr>
        <p:txBody>
          <a:bodyPr wrap="square" rtlCol="0">
            <a:spAutoFit/>
          </a:bodyPr>
          <a:lstStyle/>
          <a:p>
            <a:endParaRPr lang="en-GB" dirty="0"/>
          </a:p>
        </p:txBody>
      </p:sp>
      <p:pic>
        <p:nvPicPr>
          <p:cNvPr id="17" name="Picture 16">
            <a:extLst>
              <a:ext uri="{FF2B5EF4-FFF2-40B4-BE49-F238E27FC236}">
                <a16:creationId xmlns:a16="http://schemas.microsoft.com/office/drawing/2014/main" id="{2BBC78BB-E92B-450A-B4EB-A31674F18619}"/>
              </a:ext>
            </a:extLst>
          </p:cNvPr>
          <p:cNvPicPr>
            <a:picLocks noChangeAspect="1"/>
          </p:cNvPicPr>
          <p:nvPr/>
        </p:nvPicPr>
        <p:blipFill rotWithShape="1">
          <a:blip r:embed="rId3">
            <a:extLst>
              <a:ext uri="{28A0092B-C50C-407E-A947-70E740481C1C}">
                <a14:useLocalDpi xmlns:a14="http://schemas.microsoft.com/office/drawing/2010/main" val="0"/>
              </a:ext>
            </a:extLst>
          </a:blip>
          <a:srcRect l="-318" t="13390" r="318" b="12201"/>
          <a:stretch/>
        </p:blipFill>
        <p:spPr>
          <a:xfrm>
            <a:off x="2310336" y="1064817"/>
            <a:ext cx="5570778" cy="31567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C9F60D2E-719A-432B-871B-E9313364C2FB}"/>
              </a:ext>
            </a:extLst>
          </p:cNvPr>
          <p:cNvSpPr txBox="1"/>
          <p:nvPr/>
        </p:nvSpPr>
        <p:spPr>
          <a:xfrm>
            <a:off x="1957680" y="4787664"/>
            <a:ext cx="7109958" cy="707886"/>
          </a:xfrm>
          <a:prstGeom prst="rect">
            <a:avLst/>
          </a:prstGeom>
          <a:noFill/>
        </p:spPr>
        <p:txBody>
          <a:bodyPr wrap="square" rtlCol="0">
            <a:spAutoFit/>
          </a:bodyPr>
          <a:lstStyle/>
          <a:p>
            <a:pPr algn="ctr"/>
            <a:r>
              <a:rPr lang="en-US" sz="4000" dirty="0">
                <a:latin typeface="Comic Sans MS" panose="030F0702030302020204" pitchFamily="66" charset="0"/>
              </a:rPr>
              <a:t>The Meme</a:t>
            </a:r>
            <a:r>
              <a:rPr lang="en-US" sz="4000" b="1" dirty="0">
                <a:latin typeface="Comic Sans MS" panose="030F0702030302020204" pitchFamily="66" charset="0"/>
              </a:rPr>
              <a:t>: “</a:t>
            </a:r>
            <a:r>
              <a:rPr lang="en-US" sz="4000" b="1" dirty="0" err="1">
                <a:latin typeface="Comic Sans MS" panose="030F0702030302020204" pitchFamily="66" charset="0"/>
              </a:rPr>
              <a:t>Moye</a:t>
            </a:r>
            <a:r>
              <a:rPr lang="en-US" sz="4000" b="1" dirty="0">
                <a:latin typeface="Comic Sans MS" panose="030F0702030302020204" pitchFamily="66" charset="0"/>
              </a:rPr>
              <a:t> </a:t>
            </a:r>
            <a:r>
              <a:rPr lang="en-US" sz="4000" b="1" dirty="0" err="1">
                <a:latin typeface="Comic Sans MS" panose="030F0702030302020204" pitchFamily="66" charset="0"/>
              </a:rPr>
              <a:t>Moye</a:t>
            </a:r>
            <a:r>
              <a:rPr lang="en-US" sz="4000" b="1" dirty="0">
                <a:latin typeface="Comic Sans MS" panose="030F0702030302020204" pitchFamily="66" charset="0"/>
              </a:rPr>
              <a:t>”</a:t>
            </a:r>
            <a:endParaRPr lang="en-GB" sz="4000" b="1" dirty="0">
              <a:latin typeface="Comic Sans MS" panose="030F0702030302020204" pitchFamily="66" charset="0"/>
            </a:endParaRPr>
          </a:p>
        </p:txBody>
      </p:sp>
    </p:spTree>
    <p:extLst>
      <p:ext uri="{BB962C8B-B14F-4D97-AF65-F5344CB8AC3E}">
        <p14:creationId xmlns:p14="http://schemas.microsoft.com/office/powerpoint/2010/main" val="58078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567302"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Q.12</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sp>
        <p:nvSpPr>
          <p:cNvPr id="3" name="TextBox 2">
            <a:extLst>
              <a:ext uri="{FF2B5EF4-FFF2-40B4-BE49-F238E27FC236}">
                <a16:creationId xmlns:a16="http://schemas.microsoft.com/office/drawing/2014/main" id="{BEBA832C-0DBA-4BC1-9284-B3ABF23A5062}"/>
              </a:ext>
            </a:extLst>
          </p:cNvPr>
          <p:cNvSpPr txBox="1"/>
          <p:nvPr/>
        </p:nvSpPr>
        <p:spPr>
          <a:xfrm>
            <a:off x="4297832" y="5409996"/>
            <a:ext cx="1996901" cy="923330"/>
          </a:xfrm>
          <a:prstGeom prst="rect">
            <a:avLst/>
          </a:prstGeom>
          <a:noFill/>
        </p:spPr>
        <p:txBody>
          <a:bodyPr wrap="square" rtlCol="0">
            <a:spAutoFit/>
          </a:bodyPr>
          <a:lstStyle/>
          <a:p>
            <a:r>
              <a:rPr lang="en-US" sz="5400" b="1" dirty="0">
                <a:latin typeface="Comic Sans MS" panose="030F0702030302020204" pitchFamily="66" charset="0"/>
              </a:rPr>
              <a:t>Skirt</a:t>
            </a:r>
          </a:p>
        </p:txBody>
      </p:sp>
      <p:pic>
        <p:nvPicPr>
          <p:cNvPr id="8" name="Picture 7">
            <a:extLst>
              <a:ext uri="{FF2B5EF4-FFF2-40B4-BE49-F238E27FC236}">
                <a16:creationId xmlns:a16="http://schemas.microsoft.com/office/drawing/2014/main" id="{577E9D25-2E70-46BE-9A40-34C1F9FEA6C0}"/>
              </a:ext>
            </a:extLst>
          </p:cNvPr>
          <p:cNvPicPr>
            <a:picLocks noChangeAspect="1"/>
          </p:cNvPicPr>
          <p:nvPr/>
        </p:nvPicPr>
        <p:blipFill>
          <a:blip r:embed="rId3"/>
          <a:stretch>
            <a:fillRect/>
          </a:stretch>
        </p:blipFill>
        <p:spPr>
          <a:xfrm>
            <a:off x="5446963" y="1571552"/>
            <a:ext cx="3471535" cy="3471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AD5F23CB-BA5B-42A4-9B3A-3D8F58DF9FBC}"/>
              </a:ext>
            </a:extLst>
          </p:cNvPr>
          <p:cNvPicPr>
            <a:picLocks noChangeAspect="1"/>
          </p:cNvPicPr>
          <p:nvPr/>
        </p:nvPicPr>
        <p:blipFill>
          <a:blip r:embed="rId4"/>
          <a:stretch>
            <a:fillRect/>
          </a:stretch>
        </p:blipFill>
        <p:spPr>
          <a:xfrm>
            <a:off x="1136787" y="1987208"/>
            <a:ext cx="3743509" cy="2810741"/>
          </a:xfrm>
          <a:prstGeom prst="rect">
            <a:avLst/>
          </a:prstGeom>
          <a:ln>
            <a:noFill/>
          </a:ln>
          <a:effectLst>
            <a:softEdge rad="112500"/>
          </a:effectLst>
        </p:spPr>
      </p:pic>
    </p:spTree>
    <p:extLst>
      <p:ext uri="{BB962C8B-B14F-4D97-AF65-F5344CB8AC3E}">
        <p14:creationId xmlns:p14="http://schemas.microsoft.com/office/powerpoint/2010/main" val="326584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567302"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Q.13</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sp>
        <p:nvSpPr>
          <p:cNvPr id="16" name="TextBox 15">
            <a:extLst>
              <a:ext uri="{FF2B5EF4-FFF2-40B4-BE49-F238E27FC236}">
                <a16:creationId xmlns:a16="http://schemas.microsoft.com/office/drawing/2014/main" id="{10AE748C-6A7C-4115-86CA-86526D79A56E}"/>
              </a:ext>
            </a:extLst>
          </p:cNvPr>
          <p:cNvSpPr txBox="1"/>
          <p:nvPr/>
        </p:nvSpPr>
        <p:spPr>
          <a:xfrm>
            <a:off x="517879" y="1371497"/>
            <a:ext cx="8078820" cy="4708981"/>
          </a:xfrm>
          <a:prstGeom prst="rect">
            <a:avLst/>
          </a:prstGeom>
          <a:noFill/>
        </p:spPr>
        <p:txBody>
          <a:bodyPr wrap="square">
            <a:spAutoFit/>
          </a:bodyPr>
          <a:lstStyle/>
          <a:p>
            <a:pPr marL="342900" indent="-342900" algn="l">
              <a:buFont typeface="Wingdings" panose="05000000000000000000" pitchFamily="2" charset="2"/>
              <a:buChar char="v"/>
            </a:pPr>
            <a:r>
              <a:rPr lang="en-US" sz="2400" b="1" i="0" u="none" strike="noStrike" baseline="0" dirty="0">
                <a:latin typeface="Comic Sans MS" panose="030F0702030302020204" pitchFamily="66" charset="0"/>
              </a:rPr>
              <a:t>Johnny Weissmuller</a:t>
            </a:r>
            <a:r>
              <a:rPr lang="en-US" sz="2400" b="0" i="0" u="none" strike="noStrike" baseline="0" dirty="0">
                <a:latin typeface="Comic Sans MS" panose="030F0702030302020204" pitchFamily="66" charset="0"/>
              </a:rPr>
              <a:t>, one of the finest competitive swimmers of the 20th century, was a winner of 5 gold medals in freestyle swimming and a bronze in Water Polo, won in the Paris and Amsterdam Olympics in 1924 and 1928. He was decorated with 67 records in this duration. Subsequently, Weissmuller turned his attention to modelling and movies. One of his popular roles included that of </a:t>
            </a:r>
            <a:r>
              <a:rPr lang="en-US" sz="2400" b="1" i="0" u="none" strike="noStrike" baseline="0" dirty="0">
                <a:latin typeface="Comic Sans MS" panose="030F0702030302020204" pitchFamily="66" charset="0"/>
              </a:rPr>
              <a:t>Jungle Jim </a:t>
            </a:r>
            <a:r>
              <a:rPr lang="en-US" sz="2400" b="0" i="0" u="none" strike="noStrike" baseline="0" dirty="0">
                <a:latin typeface="Comic Sans MS" panose="030F0702030302020204" pitchFamily="66" charset="0"/>
              </a:rPr>
              <a:t>. </a:t>
            </a:r>
          </a:p>
          <a:p>
            <a:pPr algn="l"/>
            <a:endParaRPr lang="en-US" b="0" i="0" u="none" strike="noStrike" baseline="0" dirty="0">
              <a:latin typeface="Comic Sans MS" panose="030F0702030302020204" pitchFamily="66" charset="0"/>
            </a:endParaRPr>
          </a:p>
          <a:p>
            <a:pPr marL="342900" indent="-342900">
              <a:buFont typeface="Wingdings" panose="05000000000000000000" pitchFamily="2" charset="2"/>
              <a:buChar char="v"/>
            </a:pPr>
            <a:r>
              <a:rPr lang="en-US" sz="2400" b="0" i="0" u="none" strike="noStrike" baseline="0" dirty="0">
                <a:latin typeface="Comic Sans MS" panose="030F0702030302020204" pitchFamily="66" charset="0"/>
              </a:rPr>
              <a:t>Which other character did he </a:t>
            </a:r>
            <a:r>
              <a:rPr lang="en-US" sz="2400" dirty="0">
                <a:latin typeface="Comic Sans MS" panose="030F0702030302020204" pitchFamily="66" charset="0"/>
              </a:rPr>
              <a:t>immortalized by featuring as the same in 12 movies.</a:t>
            </a:r>
          </a:p>
          <a:p>
            <a:pPr algn="l"/>
            <a:endParaRPr lang="en-GB" dirty="0">
              <a:latin typeface="Comic Sans MS" panose="030F0702030302020204" pitchFamily="66" charset="0"/>
            </a:endParaRPr>
          </a:p>
        </p:txBody>
      </p:sp>
    </p:spTree>
    <p:extLst>
      <p:ext uri="{BB962C8B-B14F-4D97-AF65-F5344CB8AC3E}">
        <p14:creationId xmlns:p14="http://schemas.microsoft.com/office/powerpoint/2010/main" val="1401327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567302"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Q.13</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pic>
        <p:nvPicPr>
          <p:cNvPr id="16" name="Picture 2" descr="688 Johnny Weissmuller Photos &amp; High Res Pictures - Getty ...">
            <a:extLst>
              <a:ext uri="{FF2B5EF4-FFF2-40B4-BE49-F238E27FC236}">
                <a16:creationId xmlns:a16="http://schemas.microsoft.com/office/drawing/2014/main" id="{73B66F74-CE4F-4FAF-B14E-8C3FC9E7E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133" y="1262037"/>
            <a:ext cx="4382911" cy="3358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a:extLst>
              <a:ext uri="{FF2B5EF4-FFF2-40B4-BE49-F238E27FC236}">
                <a16:creationId xmlns:a16="http://schemas.microsoft.com/office/drawing/2014/main" id="{D037E69C-A717-44A1-AA44-8B36527B53CE}"/>
              </a:ext>
            </a:extLst>
          </p:cNvPr>
          <p:cNvSpPr txBox="1"/>
          <p:nvPr/>
        </p:nvSpPr>
        <p:spPr>
          <a:xfrm>
            <a:off x="1992569" y="5286769"/>
            <a:ext cx="7042825" cy="830997"/>
          </a:xfrm>
          <a:prstGeom prst="rect">
            <a:avLst/>
          </a:prstGeom>
          <a:noFill/>
        </p:spPr>
        <p:txBody>
          <a:bodyPr wrap="square" rtlCol="0">
            <a:spAutoFit/>
          </a:bodyPr>
          <a:lstStyle/>
          <a:p>
            <a:pPr algn="ctr"/>
            <a:r>
              <a:rPr lang="en-GB" sz="4800" b="0" i="0" u="none" strike="noStrike" baseline="0" dirty="0">
                <a:latin typeface="Comic Sans MS" panose="030F0702030302020204" pitchFamily="66" charset="0"/>
              </a:rPr>
              <a:t>Tarzan</a:t>
            </a:r>
            <a:endParaRPr lang="en-GB" sz="4800" b="1" dirty="0">
              <a:latin typeface="Comic Sans MS" panose="030F0702030302020204" pitchFamily="66" charset="0"/>
            </a:endParaRPr>
          </a:p>
        </p:txBody>
      </p:sp>
    </p:spTree>
    <p:extLst>
      <p:ext uri="{BB962C8B-B14F-4D97-AF65-F5344CB8AC3E}">
        <p14:creationId xmlns:p14="http://schemas.microsoft.com/office/powerpoint/2010/main" val="1528899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567302"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Q.14</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17879" y="1371497"/>
            <a:ext cx="8078820" cy="400110"/>
          </a:xfrm>
          <a:prstGeom prst="rect">
            <a:avLst/>
          </a:prstGeom>
          <a:noFill/>
        </p:spPr>
        <p:txBody>
          <a:bodyPr wrap="square">
            <a:spAutoFit/>
          </a:bodyPr>
          <a:lstStyle/>
          <a:p>
            <a:pPr marL="342900" indent="-342900" algn="l">
              <a:buFont typeface="Wingdings" panose="05000000000000000000" pitchFamily="2" charset="2"/>
              <a:buChar char="q"/>
            </a:pPr>
            <a:endParaRPr lang="en-GB" sz="2000" dirty="0">
              <a:latin typeface="Comic Sans MS" panose="030F0702030302020204" pitchFamily="66" charset="0"/>
            </a:endParaRPr>
          </a:p>
        </p:txBody>
      </p:sp>
      <p:sp>
        <p:nvSpPr>
          <p:cNvPr id="3" name="TextBox 2">
            <a:extLst>
              <a:ext uri="{FF2B5EF4-FFF2-40B4-BE49-F238E27FC236}">
                <a16:creationId xmlns:a16="http://schemas.microsoft.com/office/drawing/2014/main" id="{FC33F672-A631-4DCB-BDFE-1876FA5E4098}"/>
              </a:ext>
            </a:extLst>
          </p:cNvPr>
          <p:cNvSpPr txBox="1"/>
          <p:nvPr/>
        </p:nvSpPr>
        <p:spPr>
          <a:xfrm>
            <a:off x="452284" y="956945"/>
            <a:ext cx="9578407" cy="5170646"/>
          </a:xfrm>
          <a:prstGeom prst="rect">
            <a:avLst/>
          </a:prstGeom>
          <a:noFill/>
        </p:spPr>
        <p:txBody>
          <a:bodyPr wrap="square" rtlCol="0">
            <a:spAutoFit/>
          </a:bodyPr>
          <a:lstStyle/>
          <a:p>
            <a:pPr marL="285750" indent="-285750">
              <a:buFont typeface="Wingdings" panose="05000000000000000000" pitchFamily="2" charset="2"/>
              <a:buChar char="v"/>
            </a:pPr>
            <a:r>
              <a:rPr lang="en-US" sz="2200" dirty="0">
                <a:latin typeface="Comic Sans MS" panose="030F0702030302020204" pitchFamily="66" charset="0"/>
              </a:rPr>
              <a:t>In the early 20th century, with the rise of household appliances, a specific term, </a:t>
            </a:r>
            <a:r>
              <a:rPr lang="en-US" sz="2200" b="1" dirty="0">
                <a:latin typeface="Comic Sans MS" panose="030F0702030302020204" pitchFamily="66" charset="0"/>
              </a:rPr>
              <a:t>X</a:t>
            </a:r>
            <a:r>
              <a:rPr lang="en-US" sz="2200" dirty="0">
                <a:latin typeface="Comic Sans MS" panose="030F0702030302020204" pitchFamily="66" charset="0"/>
              </a:rPr>
              <a:t>, became popular which has now become a de-facto nickname for the word </a:t>
            </a:r>
            <a:r>
              <a:rPr lang="en-US" sz="2200" i="1" dirty="0">
                <a:latin typeface="Comic Sans MS" panose="030F0702030302020204" pitchFamily="66" charset="0"/>
              </a:rPr>
              <a:t>“refrigerator</a:t>
            </a:r>
            <a:r>
              <a:rPr lang="en-US" sz="2200" dirty="0">
                <a:latin typeface="Comic Sans MS" panose="030F0702030302020204" pitchFamily="66" charset="0"/>
              </a:rPr>
              <a:t>”. </a:t>
            </a:r>
          </a:p>
          <a:p>
            <a:pPr marL="285750" indent="-285750">
              <a:buFont typeface="Wingdings" panose="05000000000000000000" pitchFamily="2" charset="2"/>
              <a:buChar char="v"/>
            </a:pPr>
            <a:endParaRPr lang="en-US" sz="2200" dirty="0">
              <a:latin typeface="Comic Sans MS" panose="030F0702030302020204" pitchFamily="66" charset="0"/>
            </a:endParaRPr>
          </a:p>
          <a:p>
            <a:pPr marL="285750" indent="-285750">
              <a:buFont typeface="Wingdings" panose="05000000000000000000" pitchFamily="2" charset="2"/>
              <a:buChar char="v"/>
            </a:pPr>
            <a:r>
              <a:rPr lang="en-US" sz="2200" b="1" dirty="0">
                <a:latin typeface="Comic Sans MS" panose="030F0702030302020204" pitchFamily="66" charset="0"/>
              </a:rPr>
              <a:t>X</a:t>
            </a:r>
            <a:r>
              <a:rPr lang="en-US" sz="2200" dirty="0">
                <a:latin typeface="Comic Sans MS" panose="030F0702030302020204" pitchFamily="66" charset="0"/>
              </a:rPr>
              <a:t>, which referred to an essential cooling device, included an unexpected additional letter in its spelling. This letter, absent from the original word, was likely inspired by similar words that made the term easier to pronounce and remember. Interestingly, the popularity of </a:t>
            </a:r>
            <a:r>
              <a:rPr lang="en-US" sz="2200" b="1" dirty="0">
                <a:latin typeface="Comic Sans MS" panose="030F0702030302020204" pitchFamily="66" charset="0"/>
              </a:rPr>
              <a:t>X</a:t>
            </a:r>
            <a:r>
              <a:rPr lang="en-US" sz="2200" dirty="0">
                <a:latin typeface="Comic Sans MS" panose="030F0702030302020204" pitchFamily="66" charset="0"/>
              </a:rPr>
              <a:t> was also influenced by a major appliance brand of the time, </a:t>
            </a:r>
            <a:r>
              <a:rPr lang="en-US" sz="2200" b="1" dirty="0">
                <a:latin typeface="Comic Sans MS" panose="030F0702030302020204" pitchFamily="66" charset="0"/>
              </a:rPr>
              <a:t>Y</a:t>
            </a:r>
            <a:r>
              <a:rPr lang="en-US" sz="2200" dirty="0">
                <a:latin typeface="Comic Sans MS" panose="030F0702030302020204" pitchFamily="66" charset="0"/>
              </a:rPr>
              <a:t>. The company became a household name, leading many people to associate refrigerators with this brand. Over time, </a:t>
            </a:r>
            <a:r>
              <a:rPr lang="en-US" sz="2200" b="1" dirty="0">
                <a:latin typeface="Comic Sans MS" panose="030F0702030302020204" pitchFamily="66" charset="0"/>
              </a:rPr>
              <a:t>X</a:t>
            </a:r>
            <a:r>
              <a:rPr lang="en-US" sz="2200" dirty="0">
                <a:latin typeface="Comic Sans MS" panose="030F0702030302020204" pitchFamily="66" charset="0"/>
              </a:rPr>
              <a:t> evolved into the go-to informal word for this essential device, reflecting how language is shaped by technology and branding.</a:t>
            </a:r>
            <a:br>
              <a:rPr lang="en-US" sz="2200" dirty="0">
                <a:latin typeface="Comic Sans MS" panose="030F0702030302020204" pitchFamily="66" charset="0"/>
              </a:rPr>
            </a:br>
            <a:endParaRPr lang="en-US" sz="2200" dirty="0">
              <a:latin typeface="Comic Sans MS" panose="030F0702030302020204" pitchFamily="66" charset="0"/>
            </a:endParaRPr>
          </a:p>
          <a:p>
            <a:pPr marL="285750" indent="-285750">
              <a:buFont typeface="Wingdings" panose="05000000000000000000" pitchFamily="2" charset="2"/>
              <a:buChar char="v"/>
            </a:pPr>
            <a:r>
              <a:rPr lang="en-GB" sz="2200" dirty="0">
                <a:latin typeface="Comic Sans MS" panose="030F0702030302020204" pitchFamily="66" charset="0"/>
              </a:rPr>
              <a:t>Id </a:t>
            </a:r>
            <a:r>
              <a:rPr lang="en-GB" sz="2200" b="1" dirty="0">
                <a:latin typeface="Comic Sans MS" panose="030F0702030302020204" pitchFamily="66" charset="0"/>
              </a:rPr>
              <a:t>X</a:t>
            </a:r>
            <a:r>
              <a:rPr lang="en-GB" sz="2200" dirty="0">
                <a:latin typeface="Comic Sans MS" panose="030F0702030302020204" pitchFamily="66" charset="0"/>
              </a:rPr>
              <a:t> and </a:t>
            </a:r>
            <a:r>
              <a:rPr lang="en-GB" sz="2200" b="1" dirty="0">
                <a:latin typeface="Comic Sans MS" panose="030F0702030302020204" pitchFamily="66" charset="0"/>
              </a:rPr>
              <a:t>Y</a:t>
            </a:r>
            <a:endParaRPr lang="en-GB" sz="2200" dirty="0">
              <a:latin typeface="Comic Sans MS" panose="030F0702030302020204" pitchFamily="66" charset="0"/>
            </a:endParaRPr>
          </a:p>
        </p:txBody>
      </p:sp>
    </p:spTree>
    <p:extLst>
      <p:ext uri="{BB962C8B-B14F-4D97-AF65-F5344CB8AC3E}">
        <p14:creationId xmlns:p14="http://schemas.microsoft.com/office/powerpoint/2010/main" val="698015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567302"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68827" y="218458"/>
            <a:ext cx="802313"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Q.14</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
        <p:nvSpPr>
          <p:cNvPr id="15" name="TextBox 14">
            <a:extLst>
              <a:ext uri="{FF2B5EF4-FFF2-40B4-BE49-F238E27FC236}">
                <a16:creationId xmlns:a16="http://schemas.microsoft.com/office/drawing/2014/main" id="{EFB25E41-1091-4168-8539-824D01FF65A0}"/>
              </a:ext>
            </a:extLst>
          </p:cNvPr>
          <p:cNvSpPr txBox="1"/>
          <p:nvPr/>
        </p:nvSpPr>
        <p:spPr>
          <a:xfrm>
            <a:off x="5525189" y="2218309"/>
            <a:ext cx="4026412" cy="707886"/>
          </a:xfrm>
          <a:prstGeom prst="rect">
            <a:avLst/>
          </a:prstGeom>
          <a:noFill/>
        </p:spPr>
        <p:txBody>
          <a:bodyPr wrap="square">
            <a:spAutoFit/>
          </a:bodyPr>
          <a:lstStyle/>
          <a:p>
            <a:pPr algn="l"/>
            <a:r>
              <a:rPr lang="en-US" sz="4000" b="1" dirty="0">
                <a:latin typeface="Comic Sans MS" panose="030F0702030302020204" pitchFamily="66" charset="0"/>
              </a:rPr>
              <a:t>X</a:t>
            </a:r>
            <a:r>
              <a:rPr lang="en-US" sz="4000" dirty="0">
                <a:latin typeface="Comic Sans MS" panose="030F0702030302020204" pitchFamily="66" charset="0"/>
              </a:rPr>
              <a:t>: Fridge</a:t>
            </a:r>
            <a:endParaRPr lang="en-GB" sz="4000" b="1" dirty="0">
              <a:latin typeface="Comic Sans MS" panose="030F0702030302020204" pitchFamily="66" charset="0"/>
            </a:endParaRPr>
          </a:p>
        </p:txBody>
      </p:sp>
      <p:sp>
        <p:nvSpPr>
          <p:cNvPr id="18" name="TextBox 17">
            <a:extLst>
              <a:ext uri="{FF2B5EF4-FFF2-40B4-BE49-F238E27FC236}">
                <a16:creationId xmlns:a16="http://schemas.microsoft.com/office/drawing/2014/main" id="{79971EFE-1A75-41DA-BE5A-90002339E2A1}"/>
              </a:ext>
            </a:extLst>
          </p:cNvPr>
          <p:cNvSpPr txBox="1"/>
          <p:nvPr/>
        </p:nvSpPr>
        <p:spPr>
          <a:xfrm>
            <a:off x="1197790" y="5178233"/>
            <a:ext cx="3213042" cy="707886"/>
          </a:xfrm>
          <a:prstGeom prst="rect">
            <a:avLst/>
          </a:prstGeom>
          <a:noFill/>
        </p:spPr>
        <p:txBody>
          <a:bodyPr wrap="square">
            <a:spAutoFit/>
          </a:bodyPr>
          <a:lstStyle/>
          <a:p>
            <a:pPr algn="l"/>
            <a:r>
              <a:rPr lang="en-US" sz="4000" b="1" dirty="0">
                <a:latin typeface="Comic Sans MS" panose="030F0702030302020204" pitchFamily="66" charset="0"/>
              </a:rPr>
              <a:t>Y</a:t>
            </a:r>
            <a:r>
              <a:rPr lang="en-US" sz="4000" dirty="0">
                <a:latin typeface="Comic Sans MS" panose="030F0702030302020204" pitchFamily="66" charset="0"/>
              </a:rPr>
              <a:t>: Frigidaire</a:t>
            </a:r>
            <a:endParaRPr lang="en-GB" sz="4000" b="1" dirty="0">
              <a:latin typeface="Comic Sans MS" panose="030F0702030302020204" pitchFamily="66" charset="0"/>
            </a:endParaRPr>
          </a:p>
        </p:txBody>
      </p:sp>
      <p:pic>
        <p:nvPicPr>
          <p:cNvPr id="1032" name="Picture 8" descr="Word Fridge spelled out using colorful magnetic letters on refrigerator  Stock Photo - Alamy">
            <a:extLst>
              <a:ext uri="{FF2B5EF4-FFF2-40B4-BE49-F238E27FC236}">
                <a16:creationId xmlns:a16="http://schemas.microsoft.com/office/drawing/2014/main" id="{4985207D-591A-4EC4-93DB-260F8FF050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14" t="5522" r="6884" b="9359"/>
          <a:stretch/>
        </p:blipFill>
        <p:spPr bwMode="auto">
          <a:xfrm>
            <a:off x="1756062" y="971881"/>
            <a:ext cx="2897545" cy="35334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235952A4-F676-4FA1-B15C-9ADCDC9D195A}"/>
              </a:ext>
            </a:extLst>
          </p:cNvPr>
          <p:cNvPicPr>
            <a:picLocks noChangeAspect="1"/>
          </p:cNvPicPr>
          <p:nvPr/>
        </p:nvPicPr>
        <p:blipFill>
          <a:blip r:embed="rId4"/>
          <a:stretch>
            <a:fillRect/>
          </a:stretch>
        </p:blipFill>
        <p:spPr>
          <a:xfrm>
            <a:off x="4718263" y="4801723"/>
            <a:ext cx="4897994" cy="1004717"/>
          </a:xfrm>
          <a:prstGeom prst="rect">
            <a:avLst/>
          </a:prstGeom>
        </p:spPr>
      </p:pic>
    </p:spTree>
    <p:extLst>
      <p:ext uri="{BB962C8B-B14F-4D97-AF65-F5344CB8AC3E}">
        <p14:creationId xmlns:p14="http://schemas.microsoft.com/office/powerpoint/2010/main" val="198506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604248" y="-906028"/>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Q.5</a:t>
            </a:r>
            <a:endParaRPr lang="en-IN" sz="1700" b="1" dirty="0">
              <a:solidFill>
                <a:schemeClr val="accent5">
                  <a:lumMod val="50000"/>
                </a:schemeClr>
              </a:solidFill>
              <a:latin typeface="Comic Sans MS" panose="030F0702030302020204" pitchFamily="66" charset="0"/>
            </a:endParaRPr>
          </a:p>
        </p:txBody>
      </p:sp>
      <p:sp>
        <p:nvSpPr>
          <p:cNvPr id="12" name="TextBox 11">
            <a:extLst>
              <a:ext uri="{FF2B5EF4-FFF2-40B4-BE49-F238E27FC236}">
                <a16:creationId xmlns:a16="http://schemas.microsoft.com/office/drawing/2014/main" id="{E84FCBF4-5C5B-C820-74E9-F396130D8F02}"/>
              </a:ext>
            </a:extLst>
          </p:cNvPr>
          <p:cNvSpPr txBox="1"/>
          <p:nvPr/>
        </p:nvSpPr>
        <p:spPr>
          <a:xfrm>
            <a:off x="304864" y="868016"/>
            <a:ext cx="8687084" cy="5586145"/>
          </a:xfrm>
          <a:prstGeom prst="rect">
            <a:avLst/>
          </a:prstGeom>
          <a:noFill/>
        </p:spPr>
        <p:txBody>
          <a:bodyPr wrap="square" rtlCol="0">
            <a:spAutoFit/>
          </a:bodyPr>
          <a:lstStyle/>
          <a:p>
            <a:pPr marL="285750" indent="-285750">
              <a:buFont typeface="Wingdings" panose="05000000000000000000" pitchFamily="2" charset="2"/>
              <a:buChar char="v"/>
            </a:pPr>
            <a:r>
              <a:rPr lang="en-US" sz="1700" i="1" dirty="0">
                <a:latin typeface="Comic Sans MS" panose="030F0702030302020204" pitchFamily="66" charset="0"/>
              </a:rPr>
              <a:t>Deep </a:t>
            </a:r>
            <a:r>
              <a:rPr lang="en-US" sz="1700" i="1" dirty="0" err="1">
                <a:latin typeface="Comic Sans MS" panose="030F0702030302020204" pitchFamily="66" charset="0"/>
              </a:rPr>
              <a:t>Jwele</a:t>
            </a:r>
            <a:r>
              <a:rPr lang="en-US" sz="1700" i="1" dirty="0">
                <a:latin typeface="Comic Sans MS" panose="030F0702030302020204" pitchFamily="66" charset="0"/>
              </a:rPr>
              <a:t> </a:t>
            </a:r>
            <a:r>
              <a:rPr lang="en-US" sz="1700" i="1" dirty="0" err="1">
                <a:latin typeface="Comic Sans MS" panose="030F0702030302020204" pitchFamily="66" charset="0"/>
              </a:rPr>
              <a:t>Jaai</a:t>
            </a:r>
            <a:r>
              <a:rPr lang="en-US" sz="1700" i="1" dirty="0">
                <a:latin typeface="Comic Sans MS" panose="030F0702030302020204" pitchFamily="66" charset="0"/>
              </a:rPr>
              <a:t> (1959)</a:t>
            </a:r>
            <a:r>
              <a:rPr lang="en-US" sz="1700" dirty="0">
                <a:latin typeface="Comic Sans MS" panose="030F0702030302020204" pitchFamily="66" charset="0"/>
              </a:rPr>
              <a:t>, a timeless Bengali classic directed by </a:t>
            </a:r>
            <a:r>
              <a:rPr lang="en-US" sz="1700" dirty="0" err="1">
                <a:latin typeface="Comic Sans MS" panose="030F0702030302020204" pitchFamily="66" charset="0"/>
              </a:rPr>
              <a:t>Asit</a:t>
            </a:r>
            <a:r>
              <a:rPr lang="en-US" sz="1700" dirty="0">
                <a:latin typeface="Comic Sans MS" panose="030F0702030302020204" pitchFamily="66" charset="0"/>
              </a:rPr>
              <a:t> Sen, is renowned for its profound storytelling and masterful performances. Starring the legendary actress Suchitra Sen and </a:t>
            </a:r>
            <a:r>
              <a:rPr lang="en-US" sz="1700" dirty="0" err="1">
                <a:latin typeface="Comic Sans MS" panose="030F0702030302020204" pitchFamily="66" charset="0"/>
              </a:rPr>
              <a:t>Basanta</a:t>
            </a:r>
            <a:r>
              <a:rPr lang="en-US" sz="1700" dirty="0">
                <a:latin typeface="Comic Sans MS" panose="030F0702030302020204" pitchFamily="66" charset="0"/>
              </a:rPr>
              <a:t> Choudhury, this psychological drama delves into themes of love, sacrifice, and mental health, with Suchitra Sen portraying Radha, a compassionate nurse in a psychiatric hospital.</a:t>
            </a:r>
          </a:p>
          <a:p>
            <a:pPr marL="285750" indent="-285750">
              <a:buFont typeface="Wingdings" panose="05000000000000000000" pitchFamily="2" charset="2"/>
              <a:buChar char="v"/>
            </a:pPr>
            <a:endParaRPr lang="en-US" sz="1700" dirty="0">
              <a:latin typeface="Comic Sans MS" panose="030F0702030302020204" pitchFamily="66" charset="0"/>
            </a:endParaRPr>
          </a:p>
          <a:p>
            <a:pPr marL="285750" indent="-285750">
              <a:buFont typeface="Wingdings" panose="05000000000000000000" pitchFamily="2" charset="2"/>
              <a:buChar char="v"/>
            </a:pPr>
            <a:r>
              <a:rPr lang="en-US" sz="1700" dirty="0">
                <a:latin typeface="Comic Sans MS" panose="030F0702030302020204" pitchFamily="66" charset="0"/>
              </a:rPr>
              <a:t>The movie features an iconic song, </a:t>
            </a:r>
            <a:r>
              <a:rPr lang="en-US" sz="1700" b="1" dirty="0">
                <a:latin typeface="Comic Sans MS" panose="030F0702030302020204" pitchFamily="66" charset="0"/>
              </a:rPr>
              <a:t>X</a:t>
            </a:r>
            <a:r>
              <a:rPr lang="en-US" sz="1700" dirty="0">
                <a:latin typeface="Comic Sans MS" panose="030F0702030302020204" pitchFamily="66" charset="0"/>
              </a:rPr>
              <a:t>, sung by </a:t>
            </a:r>
            <a:r>
              <a:rPr lang="en-US" sz="1700" b="1" dirty="0">
                <a:latin typeface="Comic Sans MS" panose="030F0702030302020204" pitchFamily="66" charset="0"/>
              </a:rPr>
              <a:t>Y</a:t>
            </a:r>
            <a:r>
              <a:rPr lang="en-US" sz="1700" dirty="0">
                <a:latin typeface="Comic Sans MS" panose="030F0702030302020204" pitchFamily="66" charset="0"/>
              </a:rPr>
              <a:t>, one of the most celebrated figures in Indian music history. This song, pivotal to the evolution of Indian musical culture, is said to have introduced a groundbreaking innovation: the use of whistling as a musical element.</a:t>
            </a:r>
          </a:p>
          <a:p>
            <a:pPr marL="285750" indent="-285750">
              <a:buFont typeface="Wingdings" panose="05000000000000000000" pitchFamily="2" charset="2"/>
              <a:buChar char="v"/>
            </a:pPr>
            <a:endParaRPr lang="en-US" sz="1700" dirty="0">
              <a:latin typeface="Comic Sans MS" panose="030F0702030302020204" pitchFamily="66" charset="0"/>
            </a:endParaRPr>
          </a:p>
          <a:p>
            <a:pPr marL="285750" indent="-285750">
              <a:buFont typeface="Wingdings" panose="05000000000000000000" pitchFamily="2" charset="2"/>
              <a:buChar char="v"/>
            </a:pPr>
            <a:r>
              <a:rPr lang="en-US" sz="1700" dirty="0">
                <a:latin typeface="Comic Sans MS" panose="030F0702030302020204" pitchFamily="66" charset="0"/>
              </a:rPr>
              <a:t>During the 1950s, </a:t>
            </a:r>
            <a:r>
              <a:rPr lang="en-US" sz="1700" b="1" dirty="0">
                <a:latin typeface="Comic Sans MS" panose="030F0702030302020204" pitchFamily="66" charset="0"/>
              </a:rPr>
              <a:t>Y</a:t>
            </a:r>
            <a:r>
              <a:rPr lang="en-US" sz="1700" dirty="0">
                <a:latin typeface="Comic Sans MS" panose="030F0702030302020204" pitchFamily="66" charset="0"/>
              </a:rPr>
              <a:t> was deeply inspired by Western music, particularly classical and soft melodies, and often experimented with unique elements to add a reflective or breezy quality to his compositions. Drawing from Western trends, </a:t>
            </a:r>
            <a:r>
              <a:rPr lang="en-US" sz="1700" b="1" dirty="0">
                <a:latin typeface="Comic Sans MS" panose="030F0702030302020204" pitchFamily="66" charset="0"/>
              </a:rPr>
              <a:t>Y</a:t>
            </a:r>
            <a:r>
              <a:rPr lang="en-US" sz="1700" dirty="0">
                <a:latin typeface="Comic Sans MS" panose="030F0702030302020204" pitchFamily="66" charset="0"/>
              </a:rPr>
              <a:t> incorporated whistling into the song </a:t>
            </a:r>
            <a:r>
              <a:rPr lang="en-US" sz="1700" b="1" dirty="0">
                <a:latin typeface="Comic Sans MS" panose="030F0702030302020204" pitchFamily="66" charset="0"/>
              </a:rPr>
              <a:t>X</a:t>
            </a:r>
            <a:r>
              <a:rPr lang="en-US" sz="1700" dirty="0">
                <a:latin typeface="Comic Sans MS" panose="030F0702030302020204" pitchFamily="66" charset="0"/>
              </a:rPr>
              <a:t>, making it a revolutionary piece in Indian cinema.</a:t>
            </a:r>
            <a:br>
              <a:rPr lang="en-US" sz="1700" dirty="0">
                <a:latin typeface="Comic Sans MS" panose="030F0702030302020204" pitchFamily="66" charset="0"/>
              </a:rPr>
            </a:br>
            <a:br>
              <a:rPr lang="en-US" sz="1700" dirty="0">
                <a:latin typeface="Comic Sans MS" panose="030F0702030302020204" pitchFamily="66" charset="0"/>
              </a:rPr>
            </a:br>
            <a:r>
              <a:rPr lang="en-US" sz="1700" dirty="0">
                <a:latin typeface="Comic Sans MS" panose="030F0702030302020204" pitchFamily="66" charset="0"/>
              </a:rPr>
              <a:t>This trailblazing song remains an iconic representation of artistic innovation and continues to enchant listeners to this day.</a:t>
            </a:r>
          </a:p>
          <a:p>
            <a:pPr marL="285750" indent="-285750">
              <a:buFont typeface="Wingdings" panose="05000000000000000000" pitchFamily="2" charset="2"/>
              <a:buChar char="v"/>
            </a:pPr>
            <a:endParaRPr lang="en-US" sz="1700" dirty="0">
              <a:latin typeface="Comic Sans MS" panose="030F0702030302020204" pitchFamily="66" charset="0"/>
            </a:endParaRPr>
          </a:p>
          <a:p>
            <a:pPr marL="285750" indent="-285750">
              <a:buFont typeface="Wingdings" panose="05000000000000000000" pitchFamily="2" charset="2"/>
              <a:buChar char="v"/>
            </a:pPr>
            <a:r>
              <a:rPr lang="en-US" sz="1700" dirty="0">
                <a:latin typeface="Comic Sans MS" panose="030F0702030302020204" pitchFamily="66" charset="0"/>
              </a:rPr>
              <a:t>Identify X and Y.</a:t>
            </a:r>
            <a:endParaRPr lang="en-IN" sz="1700" dirty="0">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spTree>
    <p:extLst>
      <p:ext uri="{BB962C8B-B14F-4D97-AF65-F5344CB8AC3E}">
        <p14:creationId xmlns:p14="http://schemas.microsoft.com/office/powerpoint/2010/main" val="1430224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855492" y="-894414"/>
            <a:ext cx="13939128"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Q.5</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pic>
        <p:nvPicPr>
          <p:cNvPr id="8" name="Deep Jele Jai _ Bengali Movie Song">
            <a:hlinkClick r:id="" action="ppaction://media"/>
            <a:extLst>
              <a:ext uri="{FF2B5EF4-FFF2-40B4-BE49-F238E27FC236}">
                <a16:creationId xmlns:a16="http://schemas.microsoft.com/office/drawing/2014/main" id="{9E1308B3-B770-4B2A-B91B-78C209E774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2311" y="1302568"/>
            <a:ext cx="7010400" cy="4679373"/>
          </a:xfrm>
          <a:prstGeom prst="rect">
            <a:avLst/>
          </a:prstGeom>
        </p:spPr>
      </p:pic>
      <p:sp>
        <p:nvSpPr>
          <p:cNvPr id="9" name="TextBox 8">
            <a:extLst>
              <a:ext uri="{FF2B5EF4-FFF2-40B4-BE49-F238E27FC236}">
                <a16:creationId xmlns:a16="http://schemas.microsoft.com/office/drawing/2014/main" id="{6679320C-72A4-4B68-9BD1-22B2853BA7F2}"/>
              </a:ext>
            </a:extLst>
          </p:cNvPr>
          <p:cNvSpPr txBox="1"/>
          <p:nvPr/>
        </p:nvSpPr>
        <p:spPr>
          <a:xfrm>
            <a:off x="4331855" y="6335723"/>
            <a:ext cx="2881745" cy="369332"/>
          </a:xfrm>
          <a:prstGeom prst="rect">
            <a:avLst/>
          </a:prstGeom>
          <a:noFill/>
        </p:spPr>
        <p:txBody>
          <a:bodyPr wrap="square" rtlCol="0">
            <a:spAutoFit/>
          </a:bodyPr>
          <a:lstStyle/>
          <a:p>
            <a:r>
              <a:rPr lang="en-US" dirty="0">
                <a:latin typeface="Comic Sans MS" panose="030F0702030302020204" pitchFamily="66" charset="0"/>
              </a:rPr>
              <a:t>ANS RESOURCE</a:t>
            </a:r>
            <a:endParaRPr lang="en-GB" dirty="0">
              <a:latin typeface="Comic Sans MS" panose="030F0702030302020204" pitchFamily="66" charset="0"/>
            </a:endParaRPr>
          </a:p>
        </p:txBody>
      </p:sp>
    </p:spTree>
    <p:extLst>
      <p:ext uri="{BB962C8B-B14F-4D97-AF65-F5344CB8AC3E}">
        <p14:creationId xmlns:p14="http://schemas.microsoft.com/office/powerpoint/2010/main" val="78989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705848"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Q.5</a:t>
            </a:r>
            <a:endParaRPr lang="en-IN" sz="1700" b="1" dirty="0">
              <a:solidFill>
                <a:schemeClr val="accent5">
                  <a:lumMod val="50000"/>
                </a:schemeClr>
              </a:solidFill>
              <a:latin typeface="Comic Sans MS" panose="030F0702030302020204" pitchFamily="66" charset="0"/>
            </a:endParaRPr>
          </a:p>
        </p:txBody>
      </p:sp>
      <p:sp>
        <p:nvSpPr>
          <p:cNvPr id="12" name="TextBox 11">
            <a:extLst>
              <a:ext uri="{FF2B5EF4-FFF2-40B4-BE49-F238E27FC236}">
                <a16:creationId xmlns:a16="http://schemas.microsoft.com/office/drawing/2014/main" id="{E84FCBF4-5C5B-C820-74E9-F396130D8F02}"/>
              </a:ext>
            </a:extLst>
          </p:cNvPr>
          <p:cNvSpPr txBox="1"/>
          <p:nvPr/>
        </p:nvSpPr>
        <p:spPr>
          <a:xfrm>
            <a:off x="995561" y="5021610"/>
            <a:ext cx="8687084" cy="1569660"/>
          </a:xfrm>
          <a:prstGeom prst="rect">
            <a:avLst/>
          </a:prstGeom>
          <a:noFill/>
        </p:spPr>
        <p:txBody>
          <a:bodyPr wrap="square" rtlCol="0">
            <a:spAutoFit/>
          </a:bodyPr>
          <a:lstStyle/>
          <a:p>
            <a:pPr algn="ctr"/>
            <a:r>
              <a:rPr lang="en-IN" sz="3200" b="1" dirty="0">
                <a:latin typeface="Comic Sans MS" panose="030F0702030302020204" pitchFamily="66" charset="0"/>
              </a:rPr>
              <a:t>X: “</a:t>
            </a:r>
            <a:r>
              <a:rPr lang="en-IN" sz="3200" b="1" dirty="0" err="1">
                <a:latin typeface="Comic Sans MS" panose="030F0702030302020204" pitchFamily="66" charset="0"/>
              </a:rPr>
              <a:t>Ei</a:t>
            </a:r>
            <a:r>
              <a:rPr lang="en-IN" sz="3200" b="1" dirty="0">
                <a:latin typeface="Comic Sans MS" panose="030F0702030302020204" pitchFamily="66" charset="0"/>
              </a:rPr>
              <a:t> </a:t>
            </a:r>
            <a:r>
              <a:rPr lang="en-IN" sz="3200" b="1" dirty="0" err="1">
                <a:latin typeface="Comic Sans MS" panose="030F0702030302020204" pitchFamily="66" charset="0"/>
              </a:rPr>
              <a:t>Raat</a:t>
            </a:r>
            <a:r>
              <a:rPr lang="en-IN" sz="3200" b="1" dirty="0">
                <a:latin typeface="Comic Sans MS" panose="030F0702030302020204" pitchFamily="66" charset="0"/>
              </a:rPr>
              <a:t> </a:t>
            </a:r>
            <a:r>
              <a:rPr lang="en-IN" sz="3200" b="1" dirty="0" err="1">
                <a:latin typeface="Comic Sans MS" panose="030F0702030302020204" pitchFamily="66" charset="0"/>
              </a:rPr>
              <a:t>Tomar</a:t>
            </a:r>
            <a:r>
              <a:rPr lang="en-IN" sz="3200" b="1" dirty="0">
                <a:latin typeface="Comic Sans MS" panose="030F0702030302020204" pitchFamily="66" charset="0"/>
              </a:rPr>
              <a:t> Amar”</a:t>
            </a:r>
            <a:br>
              <a:rPr lang="en-IN" sz="3200" b="1" dirty="0">
                <a:latin typeface="Comic Sans MS" panose="030F0702030302020204" pitchFamily="66" charset="0"/>
              </a:rPr>
            </a:br>
            <a:r>
              <a:rPr lang="en-IN" sz="3200" b="1" dirty="0">
                <a:latin typeface="Comic Sans MS" panose="030F0702030302020204" pitchFamily="66" charset="0"/>
              </a:rPr>
              <a:t>Y: </a:t>
            </a:r>
            <a:r>
              <a:rPr lang="en-IN" sz="3200" dirty="0" err="1">
                <a:latin typeface="Comic Sans MS" panose="030F0702030302020204" pitchFamily="66" charset="0"/>
              </a:rPr>
              <a:t>Hemanta</a:t>
            </a:r>
            <a:r>
              <a:rPr lang="en-IN" sz="3200" dirty="0">
                <a:latin typeface="Comic Sans MS" panose="030F0702030302020204" pitchFamily="66" charset="0"/>
              </a:rPr>
              <a:t> Mukhopadhyay </a:t>
            </a:r>
            <a:r>
              <a:rPr lang="en-IN" sz="3200" i="1" dirty="0" err="1">
                <a:latin typeface="Comic Sans MS" panose="030F0702030302020204" pitchFamily="66" charset="0"/>
              </a:rPr>
              <a:t>a.k.a</a:t>
            </a:r>
            <a:r>
              <a:rPr lang="en-IN" sz="3200" i="1" dirty="0">
                <a:latin typeface="Comic Sans MS" panose="030F0702030302020204" pitchFamily="66" charset="0"/>
              </a:rPr>
              <a:t> </a:t>
            </a:r>
            <a:r>
              <a:rPr lang="en-GB" sz="3200" b="0" i="0" dirty="0">
                <a:solidFill>
                  <a:srgbClr val="E8E8E8"/>
                </a:solidFill>
                <a:effectLst/>
                <a:latin typeface="Google Sans"/>
              </a:rPr>
              <a:t> </a:t>
            </a:r>
            <a:r>
              <a:rPr lang="en-GB" sz="3200" b="0" i="0" dirty="0">
                <a:effectLst/>
                <a:latin typeface="Comic Sans MS" panose="030F0702030302020204" pitchFamily="66" charset="0"/>
              </a:rPr>
              <a:t>Hemant Kumar</a:t>
            </a:r>
            <a:r>
              <a:rPr lang="en-IN" sz="3200" i="1" dirty="0">
                <a:latin typeface="Comic Sans MS" panose="030F0702030302020204" pitchFamily="66" charset="0"/>
              </a:rPr>
              <a:t>  </a:t>
            </a: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pic>
        <p:nvPicPr>
          <p:cNvPr id="8" name="Picture 7">
            <a:extLst>
              <a:ext uri="{FF2B5EF4-FFF2-40B4-BE49-F238E27FC236}">
                <a16:creationId xmlns:a16="http://schemas.microsoft.com/office/drawing/2014/main" id="{A8E3B519-AE7E-450F-A800-47FACEF364A3}"/>
              </a:ext>
            </a:extLst>
          </p:cNvPr>
          <p:cNvPicPr>
            <a:picLocks noChangeAspect="1"/>
          </p:cNvPicPr>
          <p:nvPr/>
        </p:nvPicPr>
        <p:blipFill rotWithShape="1">
          <a:blip r:embed="rId3">
            <a:extLst>
              <a:ext uri="{28A0092B-C50C-407E-A947-70E740481C1C}">
                <a14:useLocalDpi xmlns:a14="http://schemas.microsoft.com/office/drawing/2010/main" val="0"/>
              </a:ext>
            </a:extLst>
          </a:blip>
          <a:srcRect b="14757"/>
          <a:stretch/>
        </p:blipFill>
        <p:spPr>
          <a:xfrm>
            <a:off x="2060073" y="1063916"/>
            <a:ext cx="6983316" cy="3348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34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880937" y="-89035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680576" y="74234"/>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E8EF0AC-9630-E9AA-BD5A-F136546E0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285136"/>
            <a:ext cx="1288596" cy="1573161"/>
          </a:xfrm>
          <a:prstGeom prst="rect">
            <a:avLst/>
          </a:prstGeom>
        </p:spPr>
      </p:pic>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chemeClr val="accent1">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438399" y="200311"/>
            <a:ext cx="4112772" cy="400110"/>
          </a:xfrm>
          <a:prstGeom prst="rect">
            <a:avLst/>
          </a:prstGeom>
          <a:noFill/>
        </p:spPr>
        <p:txBody>
          <a:bodyPr wrap="square" rtlCol="0">
            <a:spAutoFit/>
          </a:bodyPr>
          <a:lstStyle/>
          <a:p>
            <a:r>
              <a:rPr lang="en-US" sz="2000" b="1" dirty="0">
                <a:solidFill>
                  <a:schemeClr val="bg1"/>
                </a:solidFill>
                <a:latin typeface="Comic Sans MS" panose="030F0702030302020204" pitchFamily="66" charset="0"/>
              </a:rPr>
              <a:t>Find A Way Or Make It</a:t>
            </a:r>
            <a:endParaRPr lang="en-IN" sz="2000" b="1" dirty="0">
              <a:solidFill>
                <a:schemeClr val="bg1"/>
              </a:solidFill>
              <a:latin typeface="Comic Sans MS" panose="030F0702030302020204" pitchFamily="66" charset="0"/>
            </a:endParaRPr>
          </a:p>
        </p:txBody>
      </p:sp>
      <p:sp>
        <p:nvSpPr>
          <p:cNvPr id="12" name="TextBox 11">
            <a:extLst>
              <a:ext uri="{FF2B5EF4-FFF2-40B4-BE49-F238E27FC236}">
                <a16:creationId xmlns:a16="http://schemas.microsoft.com/office/drawing/2014/main" id="{1999D522-6381-4279-9382-B2B0311C1961}"/>
              </a:ext>
            </a:extLst>
          </p:cNvPr>
          <p:cNvSpPr txBox="1"/>
          <p:nvPr/>
        </p:nvSpPr>
        <p:spPr>
          <a:xfrm>
            <a:off x="267458" y="1177046"/>
            <a:ext cx="7098888" cy="4247317"/>
          </a:xfrm>
          <a:prstGeom prst="rect">
            <a:avLst/>
          </a:prstGeom>
          <a:noFill/>
        </p:spPr>
        <p:txBody>
          <a:bodyPr wrap="square" rtlCol="0">
            <a:spAutoFit/>
          </a:bodyPr>
          <a:lstStyle/>
          <a:p>
            <a:pPr marL="285750" indent="-285750">
              <a:buFont typeface="Wingdings" panose="05000000000000000000" pitchFamily="2" charset="2"/>
              <a:buChar char="v"/>
            </a:pPr>
            <a:r>
              <a:rPr lang="en-GB" sz="1800" b="1" spc="15" dirty="0">
                <a:effectLst/>
                <a:latin typeface="Comic Sans MS" panose="030F0702030302020204" pitchFamily="66" charset="0"/>
                <a:ea typeface="Times New Roman" panose="02020603050405020304" pitchFamily="18" charset="0"/>
                <a:cs typeface="Times New Roman" panose="02020603050405020304" pitchFamily="18" charset="0"/>
              </a:rPr>
              <a:t>X</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is a masterpiece anime movie by </a:t>
            </a:r>
            <a:r>
              <a:rPr lang="en-GB" sz="1800" i="1" spc="15" dirty="0">
                <a:effectLst/>
                <a:latin typeface="Comic Sans MS" panose="030F0702030302020204" pitchFamily="66" charset="0"/>
                <a:ea typeface="Times New Roman" panose="02020603050405020304" pitchFamily="18" charset="0"/>
                <a:cs typeface="Times New Roman" panose="02020603050405020304" pitchFamily="18" charset="0"/>
              </a:rPr>
              <a:t>Makoto </a:t>
            </a:r>
            <a:r>
              <a:rPr lang="en-GB" sz="1800" i="1" spc="15" dirty="0" err="1">
                <a:effectLst/>
                <a:latin typeface="Comic Sans MS" panose="030F0702030302020204" pitchFamily="66" charset="0"/>
                <a:ea typeface="Times New Roman" panose="02020603050405020304" pitchFamily="18" charset="0"/>
                <a:cs typeface="Times New Roman" panose="02020603050405020304" pitchFamily="18" charset="0"/>
              </a:rPr>
              <a:t>Shinkai</a:t>
            </a:r>
            <a:r>
              <a:rPr lang="en-GB" sz="1800" i="1" spc="15" dirty="0">
                <a:effectLst/>
                <a:latin typeface="Comic Sans MS" panose="030F0702030302020204" pitchFamily="66" charset="0"/>
                <a:ea typeface="Times New Roman" panose="02020603050405020304" pitchFamily="18" charset="0"/>
                <a:cs typeface="Times New Roman" panose="02020603050405020304" pitchFamily="18" charset="0"/>
              </a:rPr>
              <a:t>, </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a </a:t>
            </a:r>
            <a:r>
              <a:rPr lang="en-US" sz="1800" spc="15" dirty="0">
                <a:effectLst/>
                <a:latin typeface="Comic Sans MS" panose="030F0702030302020204" pitchFamily="66" charset="0"/>
                <a:ea typeface="Times New Roman" panose="02020603050405020304" pitchFamily="18" charset="0"/>
                <a:cs typeface="Times New Roman" panose="02020603050405020304" pitchFamily="18" charset="0"/>
              </a:rPr>
              <a:t>renowned</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mangaka. The movie features a 17 year old girl, </a:t>
            </a:r>
            <a:r>
              <a:rPr lang="en-GB" sz="1800" b="1" spc="15" dirty="0">
                <a:effectLst/>
                <a:latin typeface="Comic Sans MS" panose="030F0702030302020204" pitchFamily="66" charset="0"/>
                <a:ea typeface="Times New Roman" panose="02020603050405020304" pitchFamily="18" charset="0"/>
                <a:cs typeface="Times New Roman" panose="02020603050405020304" pitchFamily="18" charset="0"/>
              </a:rPr>
              <a:t>X</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who stumbles upon a mysterious man </a:t>
            </a:r>
            <a:r>
              <a:rPr lang="en-GB" sz="1800" b="1" i="1" spc="15" dirty="0" err="1">
                <a:effectLst/>
                <a:latin typeface="Comic Sans MS" panose="030F0702030302020204" pitchFamily="66" charset="0"/>
                <a:ea typeface="Times New Roman" panose="02020603050405020304" pitchFamily="18" charset="0"/>
                <a:cs typeface="Times New Roman" panose="02020603050405020304" pitchFamily="18" charset="0"/>
              </a:rPr>
              <a:t>Souta</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who was searching for doors. But she later accidentally opens one of them, unleashing a wave of supernatural power which could potentially destroy Japan. </a:t>
            </a:r>
          </a:p>
          <a:p>
            <a:pPr marL="285750" indent="-285750">
              <a:buFont typeface="Wingdings" panose="05000000000000000000" pitchFamily="2" charset="2"/>
              <a:buChar char="v"/>
            </a:pPr>
            <a:endParaRPr lang="en-GB" spc="15" dirty="0">
              <a:latin typeface="Comic Sans MS" panose="030F0702030302020204" pitchFamily="66"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So to fix her mistake she embark on a journey which was portrayed in the film. This movie also had a nomination for the </a:t>
            </a:r>
            <a:r>
              <a:rPr lang="en-GB" sz="1800" i="1" spc="15" dirty="0">
                <a:effectLst/>
                <a:latin typeface="Comic Sans MS" panose="030F0702030302020204" pitchFamily="66" charset="0"/>
                <a:ea typeface="Times New Roman" panose="02020603050405020304" pitchFamily="18" charset="0"/>
                <a:cs typeface="Times New Roman" panose="02020603050405020304" pitchFamily="18" charset="0"/>
              </a:rPr>
              <a:t>Golden Globe Awards</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in the Best Motion Picture's category. Also it has won </a:t>
            </a:r>
            <a:r>
              <a:rPr lang="en-GB" sz="1800" i="1" spc="15" dirty="0">
                <a:effectLst/>
                <a:latin typeface="Comic Sans MS" panose="030F0702030302020204" pitchFamily="66" charset="0"/>
                <a:ea typeface="Times New Roman" panose="02020603050405020304" pitchFamily="18" charset="0"/>
                <a:cs typeface="Times New Roman" panose="02020603050405020304" pitchFamily="18" charset="0"/>
              </a:rPr>
              <a:t>Japan Academy Film Prize 2023</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in the category of </a:t>
            </a:r>
            <a:r>
              <a:rPr lang="en-GB" sz="1800" i="1" spc="15" dirty="0">
                <a:effectLst/>
                <a:latin typeface="Comic Sans MS" panose="030F0702030302020204" pitchFamily="66" charset="0"/>
                <a:ea typeface="Times New Roman" panose="02020603050405020304" pitchFamily="18" charset="0"/>
                <a:cs typeface="Times New Roman" panose="02020603050405020304" pitchFamily="18" charset="0"/>
              </a:rPr>
              <a:t>Best Music Score</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for its theme song by </a:t>
            </a:r>
            <a:r>
              <a:rPr lang="en-GB" sz="1800" b="1" i="1" spc="15" dirty="0">
                <a:effectLst/>
                <a:latin typeface="Comic Sans MS" panose="030F0702030302020204" pitchFamily="66" charset="0"/>
                <a:ea typeface="Times New Roman" panose="02020603050405020304" pitchFamily="18" charset="0"/>
                <a:cs typeface="Times New Roman" panose="02020603050405020304" pitchFamily="18" charset="0"/>
              </a:rPr>
              <a:t>RADWIMPS</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and </a:t>
            </a:r>
            <a:r>
              <a:rPr lang="en-GB" sz="1800" i="1" spc="15" dirty="0">
                <a:effectLst/>
                <a:latin typeface="Comic Sans MS" panose="030F0702030302020204" pitchFamily="66" charset="0"/>
                <a:ea typeface="Times New Roman" panose="02020603050405020304" pitchFamily="18" charset="0"/>
                <a:cs typeface="Times New Roman" panose="02020603050405020304" pitchFamily="18" charset="0"/>
              </a:rPr>
              <a:t>Kazuma </a:t>
            </a:r>
            <a:r>
              <a:rPr lang="en-GB" sz="1800" i="1" spc="15" dirty="0" err="1">
                <a:effectLst/>
                <a:latin typeface="Comic Sans MS" panose="030F0702030302020204" pitchFamily="66" charset="0"/>
                <a:ea typeface="Times New Roman" panose="02020603050405020304" pitchFamily="18" charset="0"/>
                <a:cs typeface="Times New Roman" panose="02020603050405020304" pitchFamily="18" charset="0"/>
              </a:rPr>
              <a:t>Jinnouchi</a:t>
            </a: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endParaRPr lang="en-GB" spc="15" dirty="0">
              <a:latin typeface="Comic Sans MS" panose="030F0702030302020204" pitchFamily="66"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sz="1800" spc="15" dirty="0">
                <a:effectLst/>
                <a:latin typeface="Comic Sans MS" panose="030F0702030302020204" pitchFamily="66" charset="0"/>
                <a:ea typeface="Times New Roman" panose="02020603050405020304" pitchFamily="18" charset="0"/>
                <a:cs typeface="Times New Roman" panose="02020603050405020304" pitchFamily="18" charset="0"/>
              </a:rPr>
              <a:t>Id X. </a:t>
            </a:r>
            <a:endParaRPr lang="en-GB" dirty="0">
              <a:latin typeface="Comic Sans MS" panose="030F0702030302020204" pitchFamily="66" charset="0"/>
            </a:endParaRPr>
          </a:p>
        </p:txBody>
      </p:sp>
      <p:pic>
        <p:nvPicPr>
          <p:cNvPr id="6148" name="Picture 4" descr="Suzume icons | Suzume no Tojimari icons">
            <a:extLst>
              <a:ext uri="{FF2B5EF4-FFF2-40B4-BE49-F238E27FC236}">
                <a16:creationId xmlns:a16="http://schemas.microsoft.com/office/drawing/2014/main" id="{D6AE0F19-DBD4-4A76-8CC0-352EB938E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346" y="1858297"/>
            <a:ext cx="3112697" cy="31126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hought Bubble: Cloud 16">
            <a:extLst>
              <a:ext uri="{FF2B5EF4-FFF2-40B4-BE49-F238E27FC236}">
                <a16:creationId xmlns:a16="http://schemas.microsoft.com/office/drawing/2014/main" id="{0220BF00-E8B2-4AF6-A47E-FE07291E50D5}"/>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29546F4-564B-4885-9280-0B2970A743A8}"/>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Q.6</a:t>
            </a:r>
            <a:endParaRPr lang="en-IN" sz="1700" b="1" dirty="0">
              <a:solidFill>
                <a:schemeClr val="accent5">
                  <a:lumMod val="50000"/>
                </a:schemeClr>
              </a:solidFill>
              <a:latin typeface="Comic Sans MS" panose="030F0702030302020204" pitchFamily="66" charset="0"/>
            </a:endParaRPr>
          </a:p>
        </p:txBody>
      </p:sp>
    </p:spTree>
    <p:extLst>
      <p:ext uri="{BB962C8B-B14F-4D97-AF65-F5344CB8AC3E}">
        <p14:creationId xmlns:p14="http://schemas.microsoft.com/office/powerpoint/2010/main" val="1160160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817312"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680576" y="74234"/>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E8EF0AC-9630-E9AA-BD5A-F136546E0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285136"/>
            <a:ext cx="1288596" cy="1573161"/>
          </a:xfrm>
          <a:prstGeom prst="rect">
            <a:avLst/>
          </a:prstGeom>
        </p:spPr>
      </p:pic>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chemeClr val="accent1">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438399" y="200311"/>
            <a:ext cx="4112772" cy="400110"/>
          </a:xfrm>
          <a:prstGeom prst="rect">
            <a:avLst/>
          </a:prstGeom>
          <a:noFill/>
        </p:spPr>
        <p:txBody>
          <a:bodyPr wrap="square" rtlCol="0">
            <a:spAutoFit/>
          </a:bodyPr>
          <a:lstStyle/>
          <a:p>
            <a:r>
              <a:rPr lang="en-US" sz="2000" b="1" dirty="0">
                <a:solidFill>
                  <a:schemeClr val="bg1"/>
                </a:solidFill>
                <a:latin typeface="Comic Sans MS" panose="030F0702030302020204" pitchFamily="66" charset="0"/>
              </a:rPr>
              <a:t>Find A Way Or Make It</a:t>
            </a:r>
            <a:endParaRPr lang="en-IN" sz="2000" b="1" dirty="0">
              <a:solidFill>
                <a:schemeClr val="bg1"/>
              </a:solidFill>
              <a:latin typeface="Comic Sans MS" panose="030F0702030302020204" pitchFamily="66" charset="0"/>
            </a:endParaRPr>
          </a:p>
        </p:txBody>
      </p:sp>
      <p:sp>
        <p:nvSpPr>
          <p:cNvPr id="17" name="TextBox 16">
            <a:extLst>
              <a:ext uri="{FF2B5EF4-FFF2-40B4-BE49-F238E27FC236}">
                <a16:creationId xmlns:a16="http://schemas.microsoft.com/office/drawing/2014/main" id="{9328F142-7BAB-426E-8378-02068D5627D0}"/>
              </a:ext>
            </a:extLst>
          </p:cNvPr>
          <p:cNvSpPr txBox="1"/>
          <p:nvPr/>
        </p:nvSpPr>
        <p:spPr>
          <a:xfrm>
            <a:off x="4630771" y="2798058"/>
            <a:ext cx="9914917" cy="630942"/>
          </a:xfrm>
          <a:prstGeom prst="rect">
            <a:avLst/>
          </a:prstGeom>
          <a:noFill/>
        </p:spPr>
        <p:txBody>
          <a:bodyPr wrap="square">
            <a:spAutoFit/>
          </a:bodyPr>
          <a:lstStyle/>
          <a:p>
            <a:r>
              <a:rPr lang="en-US" sz="3500" b="1" i="0" u="none" strike="noStrike" baseline="0" dirty="0">
                <a:latin typeface="Comic Sans MS" panose="030F0702030302020204" pitchFamily="66" charset="0"/>
              </a:rPr>
              <a:t>X: </a:t>
            </a:r>
            <a:r>
              <a:rPr lang="en-US" sz="3500" i="0" u="none" strike="noStrike" baseline="0" dirty="0" err="1">
                <a:latin typeface="Comic Sans MS" panose="030F0702030302020204" pitchFamily="66" charset="0"/>
              </a:rPr>
              <a:t>Suzume</a:t>
            </a:r>
            <a:r>
              <a:rPr lang="en-US" sz="3500" i="0" u="none" strike="noStrike" baseline="0" dirty="0">
                <a:latin typeface="Comic Sans MS" panose="030F0702030302020204" pitchFamily="66" charset="0"/>
              </a:rPr>
              <a:t> (2022)</a:t>
            </a:r>
            <a:endParaRPr lang="en-GB" sz="3500" b="1" dirty="0">
              <a:latin typeface="Comic Sans MS" panose="030F0702030302020204" pitchFamily="66" charset="0"/>
            </a:endParaRPr>
          </a:p>
        </p:txBody>
      </p:sp>
      <p:pic>
        <p:nvPicPr>
          <p:cNvPr id="7172" name="Picture 4">
            <a:extLst>
              <a:ext uri="{FF2B5EF4-FFF2-40B4-BE49-F238E27FC236}">
                <a16:creationId xmlns:a16="http://schemas.microsoft.com/office/drawing/2014/main" id="{F022DDEA-589E-4898-8BB2-266FDB7CE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87" y="1024086"/>
            <a:ext cx="3620248" cy="5430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hought Bubble: Cloud 14">
            <a:extLst>
              <a:ext uri="{FF2B5EF4-FFF2-40B4-BE49-F238E27FC236}">
                <a16:creationId xmlns:a16="http://schemas.microsoft.com/office/drawing/2014/main" id="{26460E59-D5A5-42D1-96F2-4B578D76B080}"/>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7B0A0000-8741-4A86-8D7C-03BE7D097451}"/>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Q.6</a:t>
            </a:r>
            <a:endParaRPr lang="en-IN" sz="1700" b="1" dirty="0">
              <a:solidFill>
                <a:schemeClr val="accent5">
                  <a:lumMod val="50000"/>
                </a:schemeClr>
              </a:solidFill>
              <a:latin typeface="Comic Sans MS" panose="030F0702030302020204" pitchFamily="66" charset="0"/>
            </a:endParaRPr>
          </a:p>
        </p:txBody>
      </p:sp>
    </p:spTree>
    <p:extLst>
      <p:ext uri="{BB962C8B-B14F-4D97-AF65-F5344CB8AC3E}">
        <p14:creationId xmlns:p14="http://schemas.microsoft.com/office/powerpoint/2010/main" val="411807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662853"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593274" y="202192"/>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hought Bubble: Cloud 6">
            <a:extLst>
              <a:ext uri="{FF2B5EF4-FFF2-40B4-BE49-F238E27FC236}">
                <a16:creationId xmlns:a16="http://schemas.microsoft.com/office/drawing/2014/main" id="{90E59175-FB92-0E0F-E638-2F2CFB82CD3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1" name="TextBox 10">
            <a:extLst>
              <a:ext uri="{FF2B5EF4-FFF2-40B4-BE49-F238E27FC236}">
                <a16:creationId xmlns:a16="http://schemas.microsoft.com/office/drawing/2014/main" id="{23F707AA-1673-835B-A7E3-3B862C9C93B7}"/>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Q.7</a:t>
            </a:r>
            <a:endParaRPr lang="en-IN" sz="1700" b="1" dirty="0">
              <a:solidFill>
                <a:schemeClr val="accent5">
                  <a:lumMod val="50000"/>
                </a:schemeClr>
              </a:solidFill>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rgbClr val="FFFF99"/>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106505" y="135013"/>
            <a:ext cx="3806343" cy="461665"/>
          </a:xfrm>
          <a:prstGeom prst="rect">
            <a:avLst/>
          </a:prstGeom>
          <a:noFill/>
        </p:spPr>
        <p:txBody>
          <a:bodyPr wrap="square" rtlCol="0">
            <a:spAutoFit/>
          </a:bodyPr>
          <a:lstStyle/>
          <a:p>
            <a:pPr algn="ctr"/>
            <a:r>
              <a:rPr lang="en-US" sz="2400" b="1" dirty="0">
                <a:solidFill>
                  <a:srgbClr val="AC0000"/>
                </a:solidFill>
                <a:latin typeface="Comic Sans MS" panose="030F0702030302020204" pitchFamily="66" charset="0"/>
              </a:rPr>
              <a:t>Book Fair Quiz-2K25</a:t>
            </a:r>
            <a:endParaRPr lang="en-IN" sz="2400" b="1" dirty="0">
              <a:solidFill>
                <a:srgbClr val="AC0000"/>
              </a:solidFill>
              <a:latin typeface="Comic Sans MS" panose="030F0702030302020204"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256" y="738049"/>
            <a:ext cx="1171880" cy="1129038"/>
          </a:xfrm>
          <a:prstGeom prst="rect">
            <a:avLst/>
          </a:prstGeom>
        </p:spPr>
      </p:pic>
      <p:pic>
        <p:nvPicPr>
          <p:cNvPr id="16" name="Picture 15">
            <a:extLst>
              <a:ext uri="{FF2B5EF4-FFF2-40B4-BE49-F238E27FC236}">
                <a16:creationId xmlns:a16="http://schemas.microsoft.com/office/drawing/2014/main" id="{B0463F98-42AF-4684-8F57-AEFF9432487C}"/>
              </a:ext>
            </a:extLst>
          </p:cNvPr>
          <p:cNvPicPr>
            <a:picLocks noChangeAspect="1"/>
          </p:cNvPicPr>
          <p:nvPr/>
        </p:nvPicPr>
        <p:blipFill>
          <a:blip r:embed="rId3"/>
          <a:stretch>
            <a:fillRect/>
          </a:stretch>
        </p:blipFill>
        <p:spPr>
          <a:xfrm>
            <a:off x="1293341" y="2517678"/>
            <a:ext cx="5565953" cy="3673528"/>
          </a:xfrm>
          <a:prstGeom prst="rect">
            <a:avLst/>
          </a:prstGeom>
          <a:ln>
            <a:noFill/>
          </a:ln>
          <a:effectLst>
            <a:softEdge rad="112500"/>
          </a:effectLst>
        </p:spPr>
      </p:pic>
      <p:sp>
        <p:nvSpPr>
          <p:cNvPr id="17" name="TextBox 16">
            <a:extLst>
              <a:ext uri="{FF2B5EF4-FFF2-40B4-BE49-F238E27FC236}">
                <a16:creationId xmlns:a16="http://schemas.microsoft.com/office/drawing/2014/main" id="{F3353E04-1AD7-4104-A178-753135F03483}"/>
              </a:ext>
            </a:extLst>
          </p:cNvPr>
          <p:cNvSpPr txBox="1"/>
          <p:nvPr/>
        </p:nvSpPr>
        <p:spPr>
          <a:xfrm>
            <a:off x="748479" y="802316"/>
            <a:ext cx="7857712" cy="1569660"/>
          </a:xfrm>
          <a:prstGeom prst="rect">
            <a:avLst/>
          </a:prstGeom>
          <a:noFill/>
        </p:spPr>
        <p:txBody>
          <a:bodyPr wrap="square">
            <a:spAutoFit/>
          </a:bodyPr>
          <a:lstStyle/>
          <a:p>
            <a:pPr marL="342900" indent="-342900" algn="l">
              <a:buFont typeface="Wingdings" panose="05000000000000000000" pitchFamily="2" charset="2"/>
              <a:buChar char="v"/>
            </a:pPr>
            <a:r>
              <a:rPr lang="en-US" sz="2400" b="0" i="0" u="none" strike="noStrike" baseline="0" dirty="0">
                <a:latin typeface="Comic Sans MS" panose="030F0702030302020204" pitchFamily="66" charset="0"/>
              </a:rPr>
              <a:t>This is a movie of Kishore Kumar. A very popular internet meme resembles the dialogue of this film. </a:t>
            </a:r>
          </a:p>
          <a:p>
            <a:pPr marL="342900" indent="-342900" algn="l">
              <a:buFont typeface="Wingdings" panose="05000000000000000000" pitchFamily="2" charset="2"/>
              <a:buChar char="v"/>
            </a:pPr>
            <a:endParaRPr lang="en-US" sz="2400" b="0" i="0" u="none" strike="noStrike" baseline="0" dirty="0">
              <a:latin typeface="Comic Sans MS" panose="030F0702030302020204" pitchFamily="66" charset="0"/>
            </a:endParaRPr>
          </a:p>
          <a:p>
            <a:pPr marL="342900" indent="-342900" algn="l">
              <a:buFont typeface="Wingdings" panose="05000000000000000000" pitchFamily="2" charset="2"/>
              <a:buChar char="v"/>
            </a:pPr>
            <a:r>
              <a:rPr lang="en-US" sz="2400" b="0" i="0" u="none" strike="noStrike" baseline="0" dirty="0">
                <a:latin typeface="Comic Sans MS" panose="030F0702030302020204" pitchFamily="66" charset="0"/>
              </a:rPr>
              <a:t>Identify the meme</a:t>
            </a:r>
            <a:endParaRPr lang="en-GB" sz="2400" dirty="0">
              <a:latin typeface="Comic Sans MS" panose="030F0702030302020204" pitchFamily="66" charset="0"/>
            </a:endParaRPr>
          </a:p>
        </p:txBody>
      </p:sp>
      <p:pic>
        <p:nvPicPr>
          <p:cNvPr id="18" name="Picture 17">
            <a:extLst>
              <a:ext uri="{FF2B5EF4-FFF2-40B4-BE49-F238E27FC236}">
                <a16:creationId xmlns:a16="http://schemas.microsoft.com/office/drawing/2014/main" id="{14FB93DB-E770-4EBA-8ECB-2191306B47E7}"/>
              </a:ext>
            </a:extLst>
          </p:cNvPr>
          <p:cNvPicPr>
            <a:picLocks noChangeAspect="1"/>
          </p:cNvPicPr>
          <p:nvPr/>
        </p:nvPicPr>
        <p:blipFill rotWithShape="1">
          <a:blip r:embed="rId4"/>
          <a:srcRect l="50206" t="1656"/>
          <a:stretch/>
        </p:blipFill>
        <p:spPr>
          <a:xfrm>
            <a:off x="7371430" y="3162984"/>
            <a:ext cx="1652397" cy="1894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2418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D102A68-725C-53B6-4E75-31AFCB54AC5A}"/>
              </a:ext>
            </a:extLst>
          </p:cNvPr>
          <p:cNvSpPr/>
          <p:nvPr/>
        </p:nvSpPr>
        <p:spPr>
          <a:xfrm>
            <a:off x="3429000" y="5806440"/>
            <a:ext cx="9845040" cy="2590800"/>
          </a:xfrm>
          <a:prstGeom prst="ellipse">
            <a:avLst/>
          </a:prstGeom>
          <a:solidFill>
            <a:schemeClr val="accent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D808F-8BB2-D2F8-CD02-97EBB46B9390}"/>
              </a:ext>
            </a:extLst>
          </p:cNvPr>
          <p:cNvSpPr/>
          <p:nvPr/>
        </p:nvSpPr>
        <p:spPr>
          <a:xfrm>
            <a:off x="-2817312" y="-977541"/>
            <a:ext cx="13561512" cy="8813082"/>
          </a:xfrm>
          <a:prstGeom prst="ellipse">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2F4F1DA-33DD-E810-88DF-32FA7ACBE039}"/>
              </a:ext>
            </a:extLst>
          </p:cNvPr>
          <p:cNvSpPr/>
          <p:nvPr/>
        </p:nvSpPr>
        <p:spPr>
          <a:xfrm>
            <a:off x="10680576" y="74234"/>
            <a:ext cx="1415845" cy="22122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E8EF0AC-9630-E9AA-BD5A-F136546E0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285136"/>
            <a:ext cx="1288596" cy="1573161"/>
          </a:xfrm>
          <a:prstGeom prst="rect">
            <a:avLst/>
          </a:prstGeom>
        </p:spPr>
      </p:pic>
      <p:sp>
        <p:nvSpPr>
          <p:cNvPr id="10" name="TextBox 9">
            <a:extLst>
              <a:ext uri="{FF2B5EF4-FFF2-40B4-BE49-F238E27FC236}">
                <a16:creationId xmlns:a16="http://schemas.microsoft.com/office/drawing/2014/main" id="{311448EF-F0EA-B58F-032E-5A7C82BA44B7}"/>
              </a:ext>
            </a:extLst>
          </p:cNvPr>
          <p:cNvSpPr txBox="1"/>
          <p:nvPr/>
        </p:nvSpPr>
        <p:spPr>
          <a:xfrm>
            <a:off x="5938684" y="1858297"/>
            <a:ext cx="1042219" cy="369332"/>
          </a:xfrm>
          <a:prstGeom prst="rect">
            <a:avLst/>
          </a:prstGeom>
          <a:noFill/>
        </p:spPr>
        <p:txBody>
          <a:bodyPr wrap="square" rtlCol="0">
            <a:spAutoFit/>
          </a:bodyPr>
          <a:lstStyle/>
          <a:p>
            <a:endParaRPr lang="en-IN" dirty="0">
              <a:latin typeface="Comic Sans MS" panose="030F0702030302020204" pitchFamily="66" charset="0"/>
            </a:endParaRPr>
          </a:p>
        </p:txBody>
      </p:sp>
      <p:sp>
        <p:nvSpPr>
          <p:cNvPr id="13" name="Rectangle: Rounded Corners 12">
            <a:extLst>
              <a:ext uri="{FF2B5EF4-FFF2-40B4-BE49-F238E27FC236}">
                <a16:creationId xmlns:a16="http://schemas.microsoft.com/office/drawing/2014/main" id="{D0972E2C-AEDF-1989-6EF6-6C5C5C511958}"/>
              </a:ext>
            </a:extLst>
          </p:cNvPr>
          <p:cNvSpPr/>
          <p:nvPr/>
        </p:nvSpPr>
        <p:spPr>
          <a:xfrm>
            <a:off x="3038452" y="126745"/>
            <a:ext cx="3942451" cy="529869"/>
          </a:xfrm>
          <a:prstGeom prst="roundRect">
            <a:avLst/>
          </a:prstGeom>
          <a:solidFill>
            <a:schemeClr val="accent1">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69584A2-33DE-1F4A-B9BA-9A9C26D634DE}"/>
              </a:ext>
            </a:extLst>
          </p:cNvPr>
          <p:cNvSpPr txBox="1"/>
          <p:nvPr/>
        </p:nvSpPr>
        <p:spPr>
          <a:xfrm>
            <a:off x="3438399" y="200311"/>
            <a:ext cx="4112772" cy="400110"/>
          </a:xfrm>
          <a:prstGeom prst="rect">
            <a:avLst/>
          </a:prstGeom>
          <a:noFill/>
        </p:spPr>
        <p:txBody>
          <a:bodyPr wrap="square" rtlCol="0">
            <a:spAutoFit/>
          </a:bodyPr>
          <a:lstStyle/>
          <a:p>
            <a:r>
              <a:rPr lang="en-US" sz="2000" b="1" dirty="0">
                <a:solidFill>
                  <a:schemeClr val="bg1"/>
                </a:solidFill>
                <a:latin typeface="Comic Sans MS" panose="030F0702030302020204" pitchFamily="66" charset="0"/>
              </a:rPr>
              <a:t>Find A Way Or Make It</a:t>
            </a:r>
            <a:endParaRPr lang="en-IN" sz="2000" b="1" dirty="0">
              <a:solidFill>
                <a:schemeClr val="bg1"/>
              </a:solidFill>
              <a:latin typeface="Comic Sans MS" panose="030F0702030302020204" pitchFamily="66" charset="0"/>
            </a:endParaRPr>
          </a:p>
        </p:txBody>
      </p:sp>
      <p:sp>
        <p:nvSpPr>
          <p:cNvPr id="12" name="TextBox 11">
            <a:extLst>
              <a:ext uri="{FF2B5EF4-FFF2-40B4-BE49-F238E27FC236}">
                <a16:creationId xmlns:a16="http://schemas.microsoft.com/office/drawing/2014/main" id="{8C95ACCC-FB82-49DC-9B99-595E4ABEA9AE}"/>
              </a:ext>
            </a:extLst>
          </p:cNvPr>
          <p:cNvSpPr txBox="1"/>
          <p:nvPr/>
        </p:nvSpPr>
        <p:spPr>
          <a:xfrm>
            <a:off x="1575881" y="5244741"/>
            <a:ext cx="7042825" cy="830997"/>
          </a:xfrm>
          <a:prstGeom prst="rect">
            <a:avLst/>
          </a:prstGeom>
          <a:noFill/>
        </p:spPr>
        <p:txBody>
          <a:bodyPr wrap="square" rtlCol="0">
            <a:spAutoFit/>
          </a:bodyPr>
          <a:lstStyle/>
          <a:p>
            <a:pPr algn="ctr"/>
            <a:r>
              <a:rPr lang="en-GB" sz="4800" b="0" i="0" u="none" strike="noStrike" baseline="0" dirty="0" err="1">
                <a:latin typeface="Comic Sans MS" panose="030F0702030302020204" pitchFamily="66" charset="0"/>
              </a:rPr>
              <a:t>Cheen</a:t>
            </a:r>
            <a:r>
              <a:rPr lang="en-GB" sz="4800" b="0" i="0" u="none" strike="noStrike" baseline="0" dirty="0">
                <a:latin typeface="Comic Sans MS" panose="030F0702030302020204" pitchFamily="66" charset="0"/>
              </a:rPr>
              <a:t> </a:t>
            </a:r>
            <a:r>
              <a:rPr lang="en-GB" sz="4800" b="0" i="0" u="none" strike="noStrike" baseline="0" dirty="0" err="1">
                <a:latin typeface="Comic Sans MS" panose="030F0702030302020204" pitchFamily="66" charset="0"/>
              </a:rPr>
              <a:t>Tapak</a:t>
            </a:r>
            <a:r>
              <a:rPr lang="en-GB" sz="4800" b="0" i="0" u="none" strike="noStrike" baseline="0" dirty="0">
                <a:latin typeface="Comic Sans MS" panose="030F0702030302020204" pitchFamily="66" charset="0"/>
              </a:rPr>
              <a:t> Dum Dum</a:t>
            </a:r>
            <a:endParaRPr lang="en-GB" sz="4800" b="1" dirty="0">
              <a:latin typeface="Comic Sans MS" panose="030F0702030302020204" pitchFamily="66" charset="0"/>
            </a:endParaRPr>
          </a:p>
        </p:txBody>
      </p:sp>
      <p:pic>
        <p:nvPicPr>
          <p:cNvPr id="8" name="Picture 7">
            <a:extLst>
              <a:ext uri="{FF2B5EF4-FFF2-40B4-BE49-F238E27FC236}">
                <a16:creationId xmlns:a16="http://schemas.microsoft.com/office/drawing/2014/main" id="{5265400D-30AB-4F44-A067-4556EDAED313}"/>
              </a:ext>
            </a:extLst>
          </p:cNvPr>
          <p:cNvPicPr>
            <a:picLocks noChangeAspect="1"/>
          </p:cNvPicPr>
          <p:nvPr/>
        </p:nvPicPr>
        <p:blipFill>
          <a:blip r:embed="rId3"/>
          <a:stretch>
            <a:fillRect/>
          </a:stretch>
        </p:blipFill>
        <p:spPr>
          <a:xfrm>
            <a:off x="2582491" y="1434390"/>
            <a:ext cx="5609663" cy="3257223"/>
          </a:xfrm>
          <a:prstGeom prst="rect">
            <a:avLst/>
          </a:prstGeom>
        </p:spPr>
      </p:pic>
      <p:sp>
        <p:nvSpPr>
          <p:cNvPr id="15" name="Thought Bubble: Cloud 14">
            <a:extLst>
              <a:ext uri="{FF2B5EF4-FFF2-40B4-BE49-F238E27FC236}">
                <a16:creationId xmlns:a16="http://schemas.microsoft.com/office/drawing/2014/main" id="{CABEFE84-5922-4EDB-B0E7-E03411994D7F}"/>
              </a:ext>
            </a:extLst>
          </p:cNvPr>
          <p:cNvSpPr/>
          <p:nvPr/>
        </p:nvSpPr>
        <p:spPr>
          <a:xfrm>
            <a:off x="68827" y="88491"/>
            <a:ext cx="766914" cy="649558"/>
          </a:xfrm>
          <a:prstGeom prst="cloudCallou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315A2A0A-5CC5-4B6A-AC2A-3F486196A378}"/>
              </a:ext>
            </a:extLst>
          </p:cNvPr>
          <p:cNvSpPr txBox="1"/>
          <p:nvPr/>
        </p:nvSpPr>
        <p:spPr>
          <a:xfrm>
            <a:off x="153385" y="218458"/>
            <a:ext cx="717755" cy="353943"/>
          </a:xfrm>
          <a:prstGeom prst="rect">
            <a:avLst/>
          </a:prstGeom>
          <a:noFill/>
        </p:spPr>
        <p:txBody>
          <a:bodyPr wrap="square" rtlCol="0">
            <a:spAutoFit/>
          </a:bodyPr>
          <a:lstStyle/>
          <a:p>
            <a:r>
              <a:rPr lang="en-US" sz="1700" b="1" dirty="0">
                <a:solidFill>
                  <a:schemeClr val="accent5">
                    <a:lumMod val="75000"/>
                  </a:schemeClr>
                </a:solidFill>
                <a:latin typeface="Comic Sans MS" panose="030F0702030302020204" pitchFamily="66" charset="0"/>
              </a:rPr>
              <a:t>Q.7</a:t>
            </a:r>
            <a:endParaRPr lang="en-IN" sz="1700" b="1" dirty="0">
              <a:solidFill>
                <a:schemeClr val="accent5">
                  <a:lumMod val="50000"/>
                </a:schemeClr>
              </a:solidFill>
              <a:latin typeface="Comic Sans MS" panose="030F0702030302020204" pitchFamily="66" charset="0"/>
            </a:endParaRPr>
          </a:p>
        </p:txBody>
      </p:sp>
    </p:spTree>
    <p:extLst>
      <p:ext uri="{BB962C8B-B14F-4D97-AF65-F5344CB8AC3E}">
        <p14:creationId xmlns:p14="http://schemas.microsoft.com/office/powerpoint/2010/main" val="3792089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1973</Words>
  <Application>Microsoft Office PowerPoint</Application>
  <PresentationFormat>Widescreen</PresentationFormat>
  <Paragraphs>144</Paragraphs>
  <Slides>24</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Bahnschrift Light</vt:lpstr>
      <vt:lpstr>Calibri</vt:lpstr>
      <vt:lpstr>Calibri Light</vt:lpstr>
      <vt:lpstr>Comic Sans MS</vt:lpstr>
      <vt:lpstr>Google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Daredevil Players</cp:lastModifiedBy>
  <cp:revision>99</cp:revision>
  <dcterms:created xsi:type="dcterms:W3CDTF">2025-01-03T09:22:37Z</dcterms:created>
  <dcterms:modified xsi:type="dcterms:W3CDTF">2025-02-01T15:40:38Z</dcterms:modified>
</cp:coreProperties>
</file>